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 id="294"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284"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8" roundtripDataSignature="AMtx7mgD1MqvBzvIrOxi8GnH1y2DMZtQ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98"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287451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692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04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d21b00b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24d21b00b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60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d21b00ba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24d21b00ba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79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d21b00ba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4d21b00ba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78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21b00ba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4d21b00ba2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91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d21b00ba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4d21b00ba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558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d21b00b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24d21b00b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52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d21b00ba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4d21b00ba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7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21b00ba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4d21b00ba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761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d21b00ba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24d21b00ba2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014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77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21b00ba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4d21b00ba2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863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4d21b00ba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4d21b00ba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947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d21b00ba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24d21b00ba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793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d21b00ba2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4d21b00ba2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090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d21b00b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4d21b00ba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128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d21b00ba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24d21b00ba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10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4d21b00ba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24d21b00ba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8403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d21b00ba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4d21b00ba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952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d5cf977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d5cf977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287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d5cf977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d5cf977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16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d21b00b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4d21b00b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25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d5cf977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d5cf977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582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d5cf977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d5cf977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584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d21b00ba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4d21b00ba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6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0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93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1b00ba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4d21b00ba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75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21b00ba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24d21b00ba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27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21b00ba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4d21b00ba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16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d21b00ba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24d21b00ba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62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5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4"/>
          <p:cNvSpPr>
            <a:spLocks noGrp="1"/>
          </p:cNvSpPr>
          <p:nvPr>
            <p:ph type="pic" idx="2"/>
          </p:nvPr>
        </p:nvSpPr>
        <p:spPr>
          <a:xfrm>
            <a:off x="5183188" y="987425"/>
            <a:ext cx="6172200" cy="4873625"/>
          </a:xfrm>
          <a:prstGeom prst="rect">
            <a:avLst/>
          </a:prstGeom>
          <a:noFill/>
          <a:ln>
            <a:noFill/>
          </a:ln>
        </p:spPr>
      </p:sp>
      <p:sp>
        <p:nvSpPr>
          <p:cNvPr id="64" name="Google Shape;64;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99218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smtClean="0"/>
              <a:t>Profiling</a:t>
            </a:r>
            <a:r>
              <a:rPr lang="en-US" dirty="0"/>
              <a:t> </a:t>
            </a:r>
            <a:r>
              <a:rPr lang="en-US" dirty="0" smtClean="0"/>
              <a:t>Model Owners</a:t>
            </a:r>
            <a:endParaRPr dirty="0"/>
          </a:p>
        </p:txBody>
      </p:sp>
      <p:sp>
        <p:nvSpPr>
          <p:cNvPr id="85" name="Google Shape;85;p1"/>
          <p:cNvSpPr txBox="1">
            <a:spLocks noGrp="1"/>
          </p:cNvSpPr>
          <p:nvPr>
            <p:ph type="subTitle" idx="1"/>
          </p:nvPr>
        </p:nvSpPr>
        <p:spPr>
          <a:xfrm>
            <a:off x="1524000" y="2968625"/>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X5 (BMW), GLE CLASS (</a:t>
            </a:r>
            <a:r>
              <a:rPr lang="en-US" dirty="0" err="1"/>
              <a:t>Merecedes</a:t>
            </a:r>
            <a:r>
              <a:rPr lang="en-US" dirty="0"/>
              <a:t>), GV80 (Genesis), Aviator (Lincoln)</a:t>
            </a:r>
            <a:endParaRPr dirty="0"/>
          </a:p>
        </p:txBody>
      </p:sp>
      <p:pic>
        <p:nvPicPr>
          <p:cNvPr id="3" name="Picture 2"/>
          <p:cNvPicPr>
            <a:picLocks noChangeAspect="1"/>
          </p:cNvPicPr>
          <p:nvPr/>
        </p:nvPicPr>
        <p:blipFill>
          <a:blip r:embed="rId3"/>
          <a:stretch>
            <a:fillRect/>
          </a:stretch>
        </p:blipFill>
        <p:spPr>
          <a:xfrm>
            <a:off x="205740" y="4624387"/>
            <a:ext cx="3619500" cy="1266825"/>
          </a:xfrm>
          <a:prstGeom prst="rect">
            <a:avLst/>
          </a:prstGeom>
        </p:spPr>
      </p:pic>
      <p:pic>
        <p:nvPicPr>
          <p:cNvPr id="4" name="Picture 3"/>
          <p:cNvPicPr>
            <a:picLocks noChangeAspect="1"/>
          </p:cNvPicPr>
          <p:nvPr/>
        </p:nvPicPr>
        <p:blipFill>
          <a:blip r:embed="rId4"/>
          <a:stretch>
            <a:fillRect/>
          </a:stretch>
        </p:blipFill>
        <p:spPr>
          <a:xfrm>
            <a:off x="3336339" y="4424196"/>
            <a:ext cx="3105928" cy="1745313"/>
          </a:xfrm>
          <a:prstGeom prst="rect">
            <a:avLst/>
          </a:prstGeom>
        </p:spPr>
      </p:pic>
      <p:pic>
        <p:nvPicPr>
          <p:cNvPr id="5" name="Picture 4"/>
          <p:cNvPicPr>
            <a:picLocks noChangeAspect="1"/>
          </p:cNvPicPr>
          <p:nvPr/>
        </p:nvPicPr>
        <p:blipFill rotWithShape="1">
          <a:blip r:embed="rId5"/>
          <a:srcRect t="16857"/>
          <a:stretch/>
        </p:blipFill>
        <p:spPr>
          <a:xfrm>
            <a:off x="6046721" y="4585335"/>
            <a:ext cx="3260101" cy="1423034"/>
          </a:xfrm>
          <a:prstGeom prst="rect">
            <a:avLst/>
          </a:prstGeom>
        </p:spPr>
      </p:pic>
      <p:pic>
        <p:nvPicPr>
          <p:cNvPr id="6" name="Picture 5"/>
          <p:cNvPicPr>
            <a:picLocks noChangeAspect="1"/>
          </p:cNvPicPr>
          <p:nvPr/>
        </p:nvPicPr>
        <p:blipFill>
          <a:blip r:embed="rId6"/>
          <a:stretch>
            <a:fillRect/>
          </a:stretch>
        </p:blipFill>
        <p:spPr>
          <a:xfrm>
            <a:off x="9152649" y="4424195"/>
            <a:ext cx="2747325" cy="1447800"/>
          </a:xfrm>
          <a:prstGeom prst="rect">
            <a:avLst/>
          </a:prstGeom>
        </p:spPr>
      </p:pic>
      <p:cxnSp>
        <p:nvCxnSpPr>
          <p:cNvPr id="8" name="Straight Connector 7"/>
          <p:cNvCxnSpPr/>
          <p:nvPr/>
        </p:nvCxnSpPr>
        <p:spPr>
          <a:xfrm>
            <a:off x="2514600" y="2114550"/>
            <a:ext cx="724662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8"/>
          <p:cNvPicPr preferRelativeResize="0"/>
          <p:nvPr/>
        </p:nvPicPr>
        <p:blipFill rotWithShape="1">
          <a:blip r:embed="rId3">
            <a:alphaModFix/>
          </a:blip>
          <a:srcRect/>
          <a:stretch/>
        </p:blipFill>
        <p:spPr>
          <a:xfrm>
            <a:off x="6153665" y="3648075"/>
            <a:ext cx="2972280" cy="3209925"/>
          </a:xfrm>
          <a:prstGeom prst="rect">
            <a:avLst/>
          </a:prstGeom>
          <a:noFill/>
          <a:ln>
            <a:noFill/>
          </a:ln>
        </p:spPr>
      </p:pic>
      <p:sp>
        <p:nvSpPr>
          <p:cNvPr id="170" name="Google Shape;170;p18"/>
          <p:cNvSpPr txBox="1">
            <a:spLocks noGrp="1"/>
          </p:cNvSpPr>
          <p:nvPr>
            <p:ph type="body" idx="1"/>
          </p:nvPr>
        </p:nvSpPr>
        <p:spPr>
          <a:xfrm>
            <a:off x="838200" y="1616775"/>
            <a:ext cx="5042710" cy="5116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dirty="0"/>
          </a:p>
          <a:p>
            <a:pPr marL="342900" lvl="0" indent="-349250" algn="just" rtl="0">
              <a:spcBef>
                <a:spcPts val="0"/>
              </a:spcBef>
              <a:spcAft>
                <a:spcPts val="0"/>
              </a:spcAft>
              <a:buSzPts val="2800"/>
              <a:buChar char="•"/>
            </a:pPr>
            <a:r>
              <a:rPr lang="en-US" dirty="0"/>
              <a:t>GV80 model mostly used by individuals of age bracket 45 to 75 both male and female (preferably by female)</a:t>
            </a:r>
            <a:endParaRPr dirty="0"/>
          </a:p>
          <a:p>
            <a:pPr marL="342900" lvl="0" indent="-349250" algn="just" rtl="0">
              <a:spcBef>
                <a:spcPts val="0"/>
              </a:spcBef>
              <a:spcAft>
                <a:spcPts val="0"/>
              </a:spcAft>
              <a:buClr>
                <a:srgbClr val="980000"/>
              </a:buClr>
              <a:buSzPts val="2800"/>
              <a:buChar char="•"/>
            </a:pPr>
            <a:r>
              <a:rPr lang="en-US" dirty="0">
                <a:solidFill>
                  <a:srgbClr val="980000"/>
                </a:solidFill>
              </a:rPr>
              <a:t>Around 43% of the customers belongs to Texas (due to affordability, taxes in TX, lifestyle), then Tennessee (26%)</a:t>
            </a:r>
            <a:endParaRPr dirty="0">
              <a:solidFill>
                <a:srgbClr val="980000"/>
              </a:solidFill>
            </a:endParaRPr>
          </a:p>
          <a:p>
            <a:pPr marL="342900" lvl="0" indent="-349250" algn="just" rtl="0">
              <a:spcBef>
                <a:spcPts val="0"/>
              </a:spcBef>
              <a:spcAft>
                <a:spcPts val="0"/>
              </a:spcAft>
              <a:buSzPts val="2800"/>
              <a:buChar char="•"/>
            </a:pPr>
            <a:r>
              <a:rPr lang="en-US" dirty="0" err="1"/>
              <a:t>Approx</a:t>
            </a:r>
            <a:r>
              <a:rPr lang="en-US" dirty="0"/>
              <a:t> 27% of the GV80 owners are High School Graduates</a:t>
            </a:r>
            <a:endParaRPr dirty="0">
              <a:solidFill>
                <a:srgbClr val="980000"/>
              </a:solidFill>
            </a:endParaRPr>
          </a:p>
        </p:txBody>
      </p:sp>
      <p:sp>
        <p:nvSpPr>
          <p:cNvPr id="171" name="Google Shape;171;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GV80 Model - Genesis</a:t>
            </a:r>
            <a:endParaRPr dirty="0"/>
          </a:p>
        </p:txBody>
      </p:sp>
      <p:pic>
        <p:nvPicPr>
          <p:cNvPr id="172" name="Google Shape;172;p18"/>
          <p:cNvPicPr preferRelativeResize="0">
            <a:picLocks noGrp="1"/>
          </p:cNvPicPr>
          <p:nvPr>
            <p:ph type="body" idx="1"/>
          </p:nvPr>
        </p:nvPicPr>
        <p:blipFill rotWithShape="1">
          <a:blip r:embed="rId4">
            <a:alphaModFix/>
          </a:blip>
          <a:srcRect/>
          <a:stretch/>
        </p:blipFill>
        <p:spPr>
          <a:xfrm>
            <a:off x="9092822" y="3648073"/>
            <a:ext cx="2992820" cy="2987503"/>
          </a:xfrm>
          <a:prstGeom prst="rect">
            <a:avLst/>
          </a:prstGeom>
          <a:noFill/>
          <a:ln>
            <a:noFill/>
          </a:ln>
        </p:spPr>
      </p:pic>
      <p:pic>
        <p:nvPicPr>
          <p:cNvPr id="173" name="Google Shape;173;p18"/>
          <p:cNvPicPr preferRelativeResize="0"/>
          <p:nvPr/>
        </p:nvPicPr>
        <p:blipFill rotWithShape="1">
          <a:blip r:embed="rId5">
            <a:alphaModFix/>
          </a:blip>
          <a:srcRect/>
          <a:stretch/>
        </p:blipFill>
        <p:spPr>
          <a:xfrm>
            <a:off x="8393000" y="-21272"/>
            <a:ext cx="3705225" cy="3669345"/>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672290" y="1974216"/>
            <a:ext cx="518160" cy="518160"/>
          </a:xfrm>
          <a:prstGeom prst="rect">
            <a:avLst/>
          </a:prstGeom>
        </p:spPr>
      </p:pic>
      <p:pic>
        <p:nvPicPr>
          <p:cNvPr id="9" name="Picture 8"/>
          <p:cNvPicPr>
            <a:picLocks noChangeAspect="1"/>
          </p:cNvPicPr>
          <p:nvPr/>
        </p:nvPicPr>
        <p:blipFill>
          <a:blip r:embed="rId6"/>
          <a:stretch>
            <a:fillRect/>
          </a:stretch>
        </p:blipFill>
        <p:spPr>
          <a:xfrm flipH="1">
            <a:off x="672290" y="3552344"/>
            <a:ext cx="518160" cy="518160"/>
          </a:xfrm>
          <a:prstGeom prst="rect">
            <a:avLst/>
          </a:prstGeom>
        </p:spPr>
      </p:pic>
      <p:pic>
        <p:nvPicPr>
          <p:cNvPr id="10" name="Picture 9"/>
          <p:cNvPicPr>
            <a:picLocks noChangeAspect="1"/>
          </p:cNvPicPr>
          <p:nvPr/>
        </p:nvPicPr>
        <p:blipFill>
          <a:blip r:embed="rId6"/>
          <a:stretch>
            <a:fillRect/>
          </a:stretch>
        </p:blipFill>
        <p:spPr>
          <a:xfrm flipH="1">
            <a:off x="672290" y="5465687"/>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4d21b00ba2_0_91"/>
          <p:cNvSpPr txBox="1">
            <a:spLocks noGrp="1"/>
          </p:cNvSpPr>
          <p:nvPr>
            <p:ph type="body" idx="1"/>
          </p:nvPr>
        </p:nvSpPr>
        <p:spPr>
          <a:xfrm>
            <a:off x="323850" y="1616775"/>
            <a:ext cx="4911900" cy="51168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endParaRPr/>
          </a:p>
          <a:p>
            <a:pPr marL="342900" lvl="0" indent="-349250" algn="just" rtl="0">
              <a:spcBef>
                <a:spcPts val="0"/>
              </a:spcBef>
              <a:spcAft>
                <a:spcPts val="0"/>
              </a:spcAft>
              <a:buSzPts val="2800"/>
              <a:buChar char="•"/>
            </a:pPr>
            <a:r>
              <a:rPr lang="en-US"/>
              <a:t>Almost 35% of the owners have same model previously - this shows the quality of product and other features</a:t>
            </a:r>
            <a:endParaRPr/>
          </a:p>
          <a:p>
            <a:pPr marL="342900" lvl="0" indent="-349250" algn="just" rtl="0">
              <a:spcBef>
                <a:spcPts val="0"/>
              </a:spcBef>
              <a:spcAft>
                <a:spcPts val="0"/>
              </a:spcAft>
              <a:buClr>
                <a:srgbClr val="980000"/>
              </a:buClr>
              <a:buSzPts val="2800"/>
              <a:buChar char="•"/>
            </a:pPr>
            <a:r>
              <a:rPr lang="en-US">
                <a:solidFill>
                  <a:srgbClr val="980000"/>
                </a:solidFill>
              </a:rPr>
              <a:t>Over 27% of the owners are professional/ technical/ white collar jobs holders - shows the affordability </a:t>
            </a:r>
            <a:endParaRPr>
              <a:solidFill>
                <a:srgbClr val="980000"/>
              </a:solidFill>
            </a:endParaRPr>
          </a:p>
          <a:p>
            <a:pPr marL="342900" lvl="0" indent="-349250" algn="just" rtl="0">
              <a:spcBef>
                <a:spcPts val="0"/>
              </a:spcBef>
              <a:spcAft>
                <a:spcPts val="0"/>
              </a:spcAft>
              <a:buSzPts val="2800"/>
              <a:buChar char="•"/>
            </a:pPr>
            <a:r>
              <a:rPr lang="en-US"/>
              <a:t>People having salary greater than 90K usually afford this model</a:t>
            </a:r>
            <a:endParaRPr/>
          </a:p>
          <a:p>
            <a:pPr marL="342900" lvl="0" indent="-349250" algn="l" rtl="0">
              <a:spcBef>
                <a:spcPts val="0"/>
              </a:spcBef>
              <a:spcAft>
                <a:spcPts val="0"/>
              </a:spcAft>
              <a:buClr>
                <a:srgbClr val="980000"/>
              </a:buClr>
              <a:buSzPts val="2800"/>
              <a:buChar char="•"/>
            </a:pPr>
            <a:r>
              <a:rPr lang="en-US">
                <a:solidFill>
                  <a:srgbClr val="980000"/>
                </a:solidFill>
              </a:rPr>
              <a:t>They are VERY LESS SPENDERS</a:t>
            </a:r>
            <a:endParaRPr>
              <a:solidFill>
                <a:srgbClr val="980000"/>
              </a:solidFill>
            </a:endParaRPr>
          </a:p>
        </p:txBody>
      </p:sp>
      <p:sp>
        <p:nvSpPr>
          <p:cNvPr id="179" name="Google Shape;179;g24d21b00ba2_0_9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GV80 Model - Genesis</a:t>
            </a:r>
            <a:endParaRPr/>
          </a:p>
        </p:txBody>
      </p:sp>
      <p:pic>
        <p:nvPicPr>
          <p:cNvPr id="180" name="Google Shape;180;g24d21b00ba2_0_91"/>
          <p:cNvPicPr preferRelativeResize="0"/>
          <p:nvPr/>
        </p:nvPicPr>
        <p:blipFill rotWithShape="1">
          <a:blip r:embed="rId3">
            <a:alphaModFix/>
          </a:blip>
          <a:srcRect/>
          <a:stretch/>
        </p:blipFill>
        <p:spPr>
          <a:xfrm>
            <a:off x="5974080" y="27875"/>
            <a:ext cx="2994747" cy="2905125"/>
          </a:xfrm>
          <a:prstGeom prst="rect">
            <a:avLst/>
          </a:prstGeom>
          <a:noFill/>
          <a:ln>
            <a:noFill/>
          </a:ln>
        </p:spPr>
      </p:pic>
      <p:pic>
        <p:nvPicPr>
          <p:cNvPr id="181" name="Google Shape;181;g24d21b00ba2_0_91"/>
          <p:cNvPicPr preferRelativeResize="0">
            <a:picLocks noGrp="1"/>
          </p:cNvPicPr>
          <p:nvPr>
            <p:ph type="body" idx="1"/>
          </p:nvPr>
        </p:nvPicPr>
        <p:blipFill rotWithShape="1">
          <a:blip r:embed="rId4">
            <a:alphaModFix/>
          </a:blip>
          <a:srcRect/>
          <a:stretch/>
        </p:blipFill>
        <p:spPr>
          <a:xfrm>
            <a:off x="9061996" y="0"/>
            <a:ext cx="3162283" cy="3459892"/>
          </a:xfrm>
          <a:prstGeom prst="rect">
            <a:avLst/>
          </a:prstGeom>
          <a:noFill/>
          <a:ln>
            <a:noFill/>
          </a:ln>
        </p:spPr>
      </p:pic>
      <p:pic>
        <p:nvPicPr>
          <p:cNvPr id="182" name="Google Shape;182;g24d21b00ba2_0_91"/>
          <p:cNvPicPr preferRelativeResize="0">
            <a:picLocks noGrp="1"/>
          </p:cNvPicPr>
          <p:nvPr>
            <p:ph type="body" idx="1"/>
          </p:nvPr>
        </p:nvPicPr>
        <p:blipFill rotWithShape="1">
          <a:blip r:embed="rId5">
            <a:alphaModFix/>
          </a:blip>
          <a:srcRect/>
          <a:stretch/>
        </p:blipFill>
        <p:spPr>
          <a:xfrm>
            <a:off x="5281973" y="3583459"/>
            <a:ext cx="3590178" cy="3019500"/>
          </a:xfrm>
          <a:prstGeom prst="rect">
            <a:avLst/>
          </a:prstGeom>
          <a:noFill/>
          <a:ln>
            <a:noFill/>
          </a:ln>
        </p:spPr>
      </p:pic>
      <p:pic>
        <p:nvPicPr>
          <p:cNvPr id="183" name="Google Shape;183;g24d21b00ba2_0_91"/>
          <p:cNvPicPr preferRelativeResize="0"/>
          <p:nvPr/>
        </p:nvPicPr>
        <p:blipFill rotWithShape="1">
          <a:blip r:embed="rId6">
            <a:alphaModFix/>
          </a:blip>
          <a:srcRect/>
          <a:stretch/>
        </p:blipFill>
        <p:spPr>
          <a:xfrm>
            <a:off x="8872151" y="3583459"/>
            <a:ext cx="3319849" cy="2962275"/>
          </a:xfrm>
          <a:prstGeom prst="rect">
            <a:avLst/>
          </a:prstGeom>
          <a:noFill/>
          <a:ln>
            <a:noFill/>
          </a:ln>
        </p:spPr>
      </p:pic>
      <p:cxnSp>
        <p:nvCxnSpPr>
          <p:cNvPr id="8" name="Straight Connector 7"/>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flipH="1">
            <a:off x="230681" y="1919298"/>
            <a:ext cx="518160" cy="518160"/>
          </a:xfrm>
          <a:prstGeom prst="rect">
            <a:avLst/>
          </a:prstGeom>
        </p:spPr>
      </p:pic>
      <p:pic>
        <p:nvPicPr>
          <p:cNvPr id="10" name="Picture 9"/>
          <p:cNvPicPr>
            <a:picLocks noChangeAspect="1"/>
          </p:cNvPicPr>
          <p:nvPr/>
        </p:nvPicPr>
        <p:blipFill>
          <a:blip r:embed="rId7"/>
          <a:stretch>
            <a:fillRect/>
          </a:stretch>
        </p:blipFill>
        <p:spPr>
          <a:xfrm flipH="1">
            <a:off x="230681" y="3213583"/>
            <a:ext cx="518160" cy="518160"/>
          </a:xfrm>
          <a:prstGeom prst="rect">
            <a:avLst/>
          </a:prstGeom>
        </p:spPr>
      </p:pic>
      <p:pic>
        <p:nvPicPr>
          <p:cNvPr id="11" name="Picture 10"/>
          <p:cNvPicPr>
            <a:picLocks noChangeAspect="1"/>
          </p:cNvPicPr>
          <p:nvPr/>
        </p:nvPicPr>
        <p:blipFill>
          <a:blip r:embed="rId7"/>
          <a:stretch>
            <a:fillRect/>
          </a:stretch>
        </p:blipFill>
        <p:spPr>
          <a:xfrm flipH="1">
            <a:off x="230681" y="4580657"/>
            <a:ext cx="518160" cy="518160"/>
          </a:xfrm>
          <a:prstGeom prst="rect">
            <a:avLst/>
          </a:prstGeom>
        </p:spPr>
      </p:pic>
      <p:pic>
        <p:nvPicPr>
          <p:cNvPr id="12" name="Picture 11"/>
          <p:cNvPicPr>
            <a:picLocks noChangeAspect="1"/>
          </p:cNvPicPr>
          <p:nvPr/>
        </p:nvPicPr>
        <p:blipFill>
          <a:blip r:embed="rId7"/>
          <a:stretch>
            <a:fillRect/>
          </a:stretch>
        </p:blipFill>
        <p:spPr>
          <a:xfrm flipH="1">
            <a:off x="222937" y="5657116"/>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4d21b00ba2_0_105"/>
          <p:cNvSpPr txBox="1">
            <a:spLocks noGrp="1"/>
          </p:cNvSpPr>
          <p:nvPr>
            <p:ph type="body" idx="1"/>
          </p:nvPr>
        </p:nvSpPr>
        <p:spPr>
          <a:xfrm>
            <a:off x="838200" y="1616775"/>
            <a:ext cx="46518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just" rtl="0">
              <a:spcBef>
                <a:spcPts val="0"/>
              </a:spcBef>
              <a:spcAft>
                <a:spcPts val="0"/>
              </a:spcAft>
              <a:buSzPts val="2800"/>
              <a:buChar char="•"/>
            </a:pPr>
            <a:r>
              <a:rPr lang="en-US"/>
              <a:t>Home Owners (not renters) having GV80 model make 89% of customer base (similar to X5)</a:t>
            </a:r>
            <a:endParaRPr/>
          </a:p>
          <a:p>
            <a:pPr marL="342900" lvl="0" indent="-349250" algn="just" rtl="0">
              <a:spcBef>
                <a:spcPts val="0"/>
              </a:spcBef>
              <a:spcAft>
                <a:spcPts val="0"/>
              </a:spcAft>
              <a:buClr>
                <a:srgbClr val="980000"/>
              </a:buClr>
              <a:buSzPts val="2800"/>
              <a:buChar char="•"/>
            </a:pPr>
            <a:r>
              <a:rPr lang="en-US">
                <a:solidFill>
                  <a:srgbClr val="980000"/>
                </a:solidFill>
              </a:rPr>
              <a:t>House age does not matter for GV80 owners  - contains old as well new houses</a:t>
            </a:r>
            <a:endParaRPr>
              <a:solidFill>
                <a:srgbClr val="980000"/>
              </a:solidFill>
            </a:endParaRPr>
          </a:p>
          <a:p>
            <a:pPr marL="342900" lvl="0" indent="-349250" algn="just" rtl="0">
              <a:spcBef>
                <a:spcPts val="0"/>
              </a:spcBef>
              <a:spcAft>
                <a:spcPts val="0"/>
              </a:spcAft>
              <a:buSzPts val="2800"/>
              <a:buChar char="•"/>
            </a:pPr>
            <a:r>
              <a:rPr lang="en-US"/>
              <a:t>Around 55% customers have medium/large sized home (2K to 5K Sq Ft)</a:t>
            </a:r>
            <a:endParaRPr>
              <a:solidFill>
                <a:srgbClr val="980000"/>
              </a:solidFill>
            </a:endParaRPr>
          </a:p>
        </p:txBody>
      </p:sp>
      <p:sp>
        <p:nvSpPr>
          <p:cNvPr id="189" name="Google Shape;189;g24d21b00ba2_0_1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GV80 Model - Genesis</a:t>
            </a:r>
            <a:endParaRPr/>
          </a:p>
        </p:txBody>
      </p:sp>
      <p:pic>
        <p:nvPicPr>
          <p:cNvPr id="190" name="Google Shape;190;g24d21b00ba2_0_105"/>
          <p:cNvPicPr preferRelativeResize="0">
            <a:picLocks noGrp="1"/>
          </p:cNvPicPr>
          <p:nvPr>
            <p:ph type="body" idx="1"/>
          </p:nvPr>
        </p:nvPicPr>
        <p:blipFill rotWithShape="1">
          <a:blip r:embed="rId3">
            <a:alphaModFix/>
          </a:blip>
          <a:srcRect/>
          <a:stretch/>
        </p:blipFill>
        <p:spPr>
          <a:xfrm>
            <a:off x="7821827" y="-1"/>
            <a:ext cx="4174448" cy="3171853"/>
          </a:xfrm>
          <a:prstGeom prst="rect">
            <a:avLst/>
          </a:prstGeom>
          <a:noFill/>
          <a:ln>
            <a:noFill/>
          </a:ln>
        </p:spPr>
      </p:pic>
      <p:pic>
        <p:nvPicPr>
          <p:cNvPr id="191" name="Google Shape;191;g24d21b00ba2_0_105"/>
          <p:cNvPicPr preferRelativeResize="0"/>
          <p:nvPr/>
        </p:nvPicPr>
        <p:blipFill rotWithShape="1">
          <a:blip r:embed="rId4">
            <a:alphaModFix/>
          </a:blip>
          <a:srcRect/>
          <a:stretch/>
        </p:blipFill>
        <p:spPr>
          <a:xfrm>
            <a:off x="5490000" y="3319080"/>
            <a:ext cx="3122659" cy="3217644"/>
          </a:xfrm>
          <a:prstGeom prst="rect">
            <a:avLst/>
          </a:prstGeom>
          <a:noFill/>
          <a:ln>
            <a:noFill/>
          </a:ln>
        </p:spPr>
      </p:pic>
      <p:pic>
        <p:nvPicPr>
          <p:cNvPr id="192" name="Google Shape;192;g24d21b00ba2_0_105"/>
          <p:cNvPicPr preferRelativeResize="0"/>
          <p:nvPr/>
        </p:nvPicPr>
        <p:blipFill rotWithShape="1">
          <a:blip r:embed="rId5">
            <a:alphaModFix/>
          </a:blip>
          <a:srcRect/>
          <a:stretch/>
        </p:blipFill>
        <p:spPr>
          <a:xfrm>
            <a:off x="8699157" y="3319080"/>
            <a:ext cx="3295255" cy="314325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672290" y="1986792"/>
            <a:ext cx="518160" cy="518160"/>
          </a:xfrm>
          <a:prstGeom prst="rect">
            <a:avLst/>
          </a:prstGeom>
        </p:spPr>
      </p:pic>
      <p:pic>
        <p:nvPicPr>
          <p:cNvPr id="9" name="Picture 8"/>
          <p:cNvPicPr>
            <a:picLocks noChangeAspect="1"/>
          </p:cNvPicPr>
          <p:nvPr/>
        </p:nvPicPr>
        <p:blipFill>
          <a:blip r:embed="rId6"/>
          <a:stretch>
            <a:fillRect/>
          </a:stretch>
        </p:blipFill>
        <p:spPr>
          <a:xfrm flipH="1">
            <a:off x="676903" y="3546056"/>
            <a:ext cx="518160" cy="518160"/>
          </a:xfrm>
          <a:prstGeom prst="rect">
            <a:avLst/>
          </a:prstGeom>
        </p:spPr>
      </p:pic>
      <p:pic>
        <p:nvPicPr>
          <p:cNvPr id="10" name="Picture 9"/>
          <p:cNvPicPr>
            <a:picLocks noChangeAspect="1"/>
          </p:cNvPicPr>
          <p:nvPr/>
        </p:nvPicPr>
        <p:blipFill>
          <a:blip r:embed="rId6"/>
          <a:stretch>
            <a:fillRect/>
          </a:stretch>
        </p:blipFill>
        <p:spPr>
          <a:xfrm flipH="1">
            <a:off x="672290" y="4668822"/>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4d21b00ba2_0_117"/>
          <p:cNvSpPr txBox="1">
            <a:spLocks noGrp="1"/>
          </p:cNvSpPr>
          <p:nvPr>
            <p:ph type="body" idx="1"/>
          </p:nvPr>
        </p:nvSpPr>
        <p:spPr>
          <a:xfrm>
            <a:off x="838200" y="1616775"/>
            <a:ext cx="4690282" cy="5116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dirty="0"/>
          </a:p>
          <a:p>
            <a:pPr marL="342900" lvl="0" indent="-349250" algn="just" rtl="0">
              <a:spcBef>
                <a:spcPts val="0"/>
              </a:spcBef>
              <a:spcAft>
                <a:spcPts val="0"/>
              </a:spcAft>
              <a:buClr>
                <a:srgbClr val="980000"/>
              </a:buClr>
              <a:buSzPts val="2800"/>
              <a:buChar char="•"/>
            </a:pPr>
            <a:r>
              <a:rPr lang="en-US" dirty="0">
                <a:solidFill>
                  <a:srgbClr val="980000"/>
                </a:solidFill>
              </a:rPr>
              <a:t>Market value of houses range from 500K to 750K (less costly houses as compared to X5 owners)</a:t>
            </a:r>
            <a:endParaRPr dirty="0">
              <a:solidFill>
                <a:srgbClr val="980000"/>
              </a:solidFill>
            </a:endParaRPr>
          </a:p>
          <a:p>
            <a:pPr marL="342900" lvl="0" indent="-349250" algn="just" rtl="0">
              <a:spcBef>
                <a:spcPts val="0"/>
              </a:spcBef>
              <a:spcAft>
                <a:spcPts val="0"/>
              </a:spcAft>
              <a:buSzPts val="2800"/>
              <a:buChar char="•"/>
            </a:pPr>
            <a:r>
              <a:rPr lang="en-US" dirty="0"/>
              <a:t>77% of GV80 owners are English and around 4% are </a:t>
            </a:r>
            <a:r>
              <a:rPr lang="en-US" dirty="0" smtClean="0"/>
              <a:t>Spanish</a:t>
            </a:r>
            <a:endParaRPr dirty="0"/>
          </a:p>
          <a:p>
            <a:pPr marL="342900" lvl="0" indent="-349250" algn="just" rtl="0">
              <a:spcBef>
                <a:spcPts val="0"/>
              </a:spcBef>
              <a:spcAft>
                <a:spcPts val="0"/>
              </a:spcAft>
              <a:buClr>
                <a:srgbClr val="980000"/>
              </a:buClr>
              <a:buSzPts val="2800"/>
              <a:buChar char="•"/>
            </a:pPr>
            <a:r>
              <a:rPr lang="en-US" dirty="0">
                <a:solidFill>
                  <a:srgbClr val="980000"/>
                </a:solidFill>
              </a:rPr>
              <a:t>These owners (around 57%) don't have any children</a:t>
            </a:r>
            <a:endParaRPr dirty="0">
              <a:solidFill>
                <a:srgbClr val="980000"/>
              </a:solidFill>
            </a:endParaRPr>
          </a:p>
          <a:p>
            <a:pPr marL="342900" lvl="0" indent="-349250" algn="just" rtl="0">
              <a:spcBef>
                <a:spcPts val="0"/>
              </a:spcBef>
              <a:spcAft>
                <a:spcPts val="0"/>
              </a:spcAft>
              <a:buSzPts val="2800"/>
              <a:buChar char="•"/>
            </a:pPr>
            <a:r>
              <a:rPr lang="en-US" dirty="0"/>
              <a:t>Race wise mostly White people and then African Americans </a:t>
            </a:r>
            <a:endParaRPr dirty="0">
              <a:solidFill>
                <a:srgbClr val="980000"/>
              </a:solidFill>
            </a:endParaRPr>
          </a:p>
        </p:txBody>
      </p:sp>
      <p:sp>
        <p:nvSpPr>
          <p:cNvPr id="198" name="Google Shape;198;g24d21b00ba2_0_1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GV80 Model - Genesis</a:t>
            </a:r>
            <a:endParaRPr/>
          </a:p>
        </p:txBody>
      </p:sp>
      <p:pic>
        <p:nvPicPr>
          <p:cNvPr id="199" name="Google Shape;199;g24d21b00ba2_0_117"/>
          <p:cNvPicPr preferRelativeResize="0"/>
          <p:nvPr/>
        </p:nvPicPr>
        <p:blipFill rotWithShape="1">
          <a:blip r:embed="rId3">
            <a:alphaModFix/>
          </a:blip>
          <a:srcRect/>
          <a:stretch/>
        </p:blipFill>
        <p:spPr>
          <a:xfrm>
            <a:off x="5880910" y="0"/>
            <a:ext cx="3275446" cy="3448050"/>
          </a:xfrm>
          <a:prstGeom prst="rect">
            <a:avLst/>
          </a:prstGeom>
          <a:noFill/>
          <a:ln>
            <a:noFill/>
          </a:ln>
        </p:spPr>
      </p:pic>
      <p:pic>
        <p:nvPicPr>
          <p:cNvPr id="200" name="Google Shape;200;g24d21b00ba2_0_117"/>
          <p:cNvPicPr preferRelativeResize="0">
            <a:picLocks noGrp="1"/>
          </p:cNvPicPr>
          <p:nvPr>
            <p:ph type="body" idx="1"/>
          </p:nvPr>
        </p:nvPicPr>
        <p:blipFill rotWithShape="1">
          <a:blip r:embed="rId4">
            <a:alphaModFix/>
          </a:blip>
          <a:srcRect/>
          <a:stretch/>
        </p:blipFill>
        <p:spPr>
          <a:xfrm>
            <a:off x="9156356" y="0"/>
            <a:ext cx="3035643" cy="3152700"/>
          </a:xfrm>
          <a:prstGeom prst="rect">
            <a:avLst/>
          </a:prstGeom>
          <a:noFill/>
          <a:ln>
            <a:noFill/>
          </a:ln>
        </p:spPr>
      </p:pic>
      <p:pic>
        <p:nvPicPr>
          <p:cNvPr id="201" name="Google Shape;201;g24d21b00ba2_0_117"/>
          <p:cNvPicPr preferRelativeResize="0"/>
          <p:nvPr/>
        </p:nvPicPr>
        <p:blipFill rotWithShape="1">
          <a:blip r:embed="rId5">
            <a:alphaModFix/>
          </a:blip>
          <a:srcRect/>
          <a:stretch/>
        </p:blipFill>
        <p:spPr>
          <a:xfrm>
            <a:off x="9156355" y="3352200"/>
            <a:ext cx="3035644" cy="3381375"/>
          </a:xfrm>
          <a:prstGeom prst="rect">
            <a:avLst/>
          </a:prstGeom>
          <a:noFill/>
          <a:ln>
            <a:noFill/>
          </a:ln>
        </p:spPr>
      </p:pic>
      <p:pic>
        <p:nvPicPr>
          <p:cNvPr id="202" name="Google Shape;202;g24d21b00ba2_0_117"/>
          <p:cNvPicPr preferRelativeResize="0"/>
          <p:nvPr/>
        </p:nvPicPr>
        <p:blipFill rotWithShape="1">
          <a:blip r:embed="rId6">
            <a:alphaModFix/>
          </a:blip>
          <a:srcRect/>
          <a:stretch/>
        </p:blipFill>
        <p:spPr>
          <a:xfrm>
            <a:off x="5880911" y="3595225"/>
            <a:ext cx="3275446" cy="2628900"/>
          </a:xfrm>
          <a:prstGeom prst="rect">
            <a:avLst/>
          </a:prstGeom>
          <a:noFill/>
          <a:ln>
            <a:noFill/>
          </a:ln>
        </p:spPr>
      </p:pic>
      <p:cxnSp>
        <p:nvCxnSpPr>
          <p:cNvPr id="8" name="Straight Connector 7"/>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flipH="1">
            <a:off x="672290" y="2005795"/>
            <a:ext cx="518160" cy="518160"/>
          </a:xfrm>
          <a:prstGeom prst="rect">
            <a:avLst/>
          </a:prstGeom>
        </p:spPr>
      </p:pic>
      <p:pic>
        <p:nvPicPr>
          <p:cNvPr id="10" name="Picture 9"/>
          <p:cNvPicPr>
            <a:picLocks noChangeAspect="1"/>
          </p:cNvPicPr>
          <p:nvPr/>
        </p:nvPicPr>
        <p:blipFill>
          <a:blip r:embed="rId7"/>
          <a:stretch>
            <a:fillRect/>
          </a:stretch>
        </p:blipFill>
        <p:spPr>
          <a:xfrm flipH="1">
            <a:off x="672290" y="3451227"/>
            <a:ext cx="518160" cy="518160"/>
          </a:xfrm>
          <a:prstGeom prst="rect">
            <a:avLst/>
          </a:prstGeom>
        </p:spPr>
      </p:pic>
      <p:pic>
        <p:nvPicPr>
          <p:cNvPr id="11" name="Picture 10"/>
          <p:cNvPicPr>
            <a:picLocks noChangeAspect="1"/>
          </p:cNvPicPr>
          <p:nvPr/>
        </p:nvPicPr>
        <p:blipFill>
          <a:blip r:embed="rId7"/>
          <a:stretch>
            <a:fillRect/>
          </a:stretch>
        </p:blipFill>
        <p:spPr>
          <a:xfrm flipH="1">
            <a:off x="672290" y="4650595"/>
            <a:ext cx="518160" cy="518160"/>
          </a:xfrm>
          <a:prstGeom prst="rect">
            <a:avLst/>
          </a:prstGeom>
        </p:spPr>
      </p:pic>
      <p:pic>
        <p:nvPicPr>
          <p:cNvPr id="12" name="Picture 11"/>
          <p:cNvPicPr>
            <a:picLocks noChangeAspect="1"/>
          </p:cNvPicPr>
          <p:nvPr/>
        </p:nvPicPr>
        <p:blipFill>
          <a:blip r:embed="rId7"/>
          <a:stretch>
            <a:fillRect/>
          </a:stretch>
        </p:blipFill>
        <p:spPr>
          <a:xfrm flipH="1">
            <a:off x="672290" y="5433005"/>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d21b00ba2_0_133"/>
          <p:cNvSpPr txBox="1">
            <a:spLocks noGrp="1"/>
          </p:cNvSpPr>
          <p:nvPr>
            <p:ph type="body" idx="1"/>
          </p:nvPr>
        </p:nvSpPr>
        <p:spPr>
          <a:xfrm>
            <a:off x="838200" y="1616775"/>
            <a:ext cx="62331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Drinks coffee more than X5</a:t>
            </a:r>
            <a:endParaRPr/>
          </a:p>
          <a:p>
            <a:pPr marL="342900" lvl="0" indent="-349250" algn="l" rtl="0">
              <a:spcBef>
                <a:spcPts val="0"/>
              </a:spcBef>
              <a:spcAft>
                <a:spcPts val="0"/>
              </a:spcAft>
              <a:buClr>
                <a:srgbClr val="980000"/>
              </a:buClr>
              <a:buSzPts val="2800"/>
              <a:buChar char="•"/>
            </a:pPr>
            <a:r>
              <a:rPr lang="en-US">
                <a:solidFill>
                  <a:srgbClr val="980000"/>
                </a:solidFill>
              </a:rPr>
              <a:t>Used_re_agnt_f_r</a:t>
            </a:r>
            <a:endParaRPr>
              <a:solidFill>
                <a:srgbClr val="980000"/>
              </a:solidFill>
            </a:endParaRPr>
          </a:p>
          <a:p>
            <a:pPr marL="342900" lvl="0" indent="-349250" algn="l" rtl="0">
              <a:spcBef>
                <a:spcPts val="0"/>
              </a:spcBef>
              <a:spcAft>
                <a:spcPts val="0"/>
              </a:spcAft>
              <a:buSzPts val="2800"/>
              <a:buChar char="•"/>
            </a:pPr>
            <a:r>
              <a:rPr lang="en-US"/>
              <a:t>hh_1_vac_wknd_hom_fin</a:t>
            </a:r>
            <a:endParaRPr/>
          </a:p>
        </p:txBody>
      </p:sp>
      <p:pic>
        <p:nvPicPr>
          <p:cNvPr id="208" name="Google Shape;208;g24d21b00ba2_0_133"/>
          <p:cNvPicPr preferRelativeResize="0">
            <a:picLocks noGrp="1"/>
          </p:cNvPicPr>
          <p:nvPr>
            <p:ph type="body" idx="1"/>
          </p:nvPr>
        </p:nvPicPr>
        <p:blipFill rotWithShape="1">
          <a:blip r:embed="rId3">
            <a:alphaModFix/>
          </a:blip>
          <a:srcRect/>
          <a:stretch/>
        </p:blipFill>
        <p:spPr>
          <a:xfrm>
            <a:off x="7887335" y="4047375"/>
            <a:ext cx="3705300" cy="2686200"/>
          </a:xfrm>
          <a:prstGeom prst="rect">
            <a:avLst/>
          </a:prstGeom>
          <a:noFill/>
          <a:ln>
            <a:noFill/>
          </a:ln>
        </p:spPr>
      </p:pic>
      <p:sp>
        <p:nvSpPr>
          <p:cNvPr id="209" name="Google Shape;209;g24d21b00ba2_0_1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GV80 Model - Genesis</a:t>
            </a:r>
            <a:endParaRPr/>
          </a:p>
        </p:txBody>
      </p:sp>
      <p:pic>
        <p:nvPicPr>
          <p:cNvPr id="210" name="Google Shape;210;g24d21b00ba2_0_133"/>
          <p:cNvPicPr preferRelativeResize="0"/>
          <p:nvPr/>
        </p:nvPicPr>
        <p:blipFill rotWithShape="1">
          <a:blip r:embed="rId4">
            <a:alphaModFix/>
          </a:blip>
          <a:srcRect/>
          <a:stretch/>
        </p:blipFill>
        <p:spPr>
          <a:xfrm>
            <a:off x="22165" y="4047525"/>
            <a:ext cx="3705225" cy="2686050"/>
          </a:xfrm>
          <a:prstGeom prst="rect">
            <a:avLst/>
          </a:prstGeom>
          <a:noFill/>
          <a:ln>
            <a:noFill/>
          </a:ln>
        </p:spPr>
      </p:pic>
      <p:pic>
        <p:nvPicPr>
          <p:cNvPr id="211" name="Google Shape;211;g24d21b00ba2_0_133"/>
          <p:cNvPicPr preferRelativeResize="0">
            <a:picLocks noGrp="1"/>
          </p:cNvPicPr>
          <p:nvPr>
            <p:ph type="body" idx="1"/>
          </p:nvPr>
        </p:nvPicPr>
        <p:blipFill rotWithShape="1">
          <a:blip r:embed="rId5">
            <a:alphaModFix/>
          </a:blip>
          <a:srcRect/>
          <a:stretch/>
        </p:blipFill>
        <p:spPr>
          <a:xfrm>
            <a:off x="3954750" y="4047525"/>
            <a:ext cx="3705300" cy="268620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25" name="Google Shape;225;g24d21b00ba2_0_145"/>
          <p:cNvPicPr preferRelativeResize="0"/>
          <p:nvPr/>
        </p:nvPicPr>
        <p:blipFill>
          <a:blip r:embed="rId3">
            <a:alphaModFix/>
          </a:blip>
          <a:stretch>
            <a:fillRect/>
          </a:stretch>
        </p:blipFill>
        <p:spPr>
          <a:xfrm>
            <a:off x="6858000" y="1772150"/>
            <a:ext cx="5128299" cy="2734400"/>
          </a:xfrm>
          <a:prstGeom prst="rect">
            <a:avLst/>
          </a:prstGeom>
          <a:noFill/>
          <a:ln>
            <a:noFill/>
          </a:ln>
        </p:spPr>
      </p:pic>
      <p:sp>
        <p:nvSpPr>
          <p:cNvPr id="216" name="Google Shape;216;g24d21b00ba2_0_1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Genesis GV80 Model - Owner Persona</a:t>
            </a:r>
            <a:endParaRPr/>
          </a:p>
        </p:txBody>
      </p:sp>
      <p:pic>
        <p:nvPicPr>
          <p:cNvPr id="217" name="Google Shape;217;g24d21b00ba2_0_145"/>
          <p:cNvPicPr preferRelativeResize="0"/>
          <p:nvPr/>
        </p:nvPicPr>
        <p:blipFill>
          <a:blip r:embed="rId4">
            <a:alphaModFix/>
          </a:blip>
          <a:stretch>
            <a:fillRect/>
          </a:stretch>
        </p:blipFill>
        <p:spPr>
          <a:xfrm>
            <a:off x="113675" y="1592800"/>
            <a:ext cx="1325700" cy="1325700"/>
          </a:xfrm>
          <a:prstGeom prst="rect">
            <a:avLst/>
          </a:prstGeom>
          <a:noFill/>
          <a:ln>
            <a:noFill/>
          </a:ln>
        </p:spPr>
      </p:pic>
      <p:sp>
        <p:nvSpPr>
          <p:cNvPr id="218" name="Google Shape;218;g24d21b00ba2_0_145"/>
          <p:cNvSpPr txBox="1">
            <a:spLocks noGrp="1"/>
          </p:cNvSpPr>
          <p:nvPr>
            <p:ph type="body" idx="1"/>
          </p:nvPr>
        </p:nvSpPr>
        <p:spPr>
          <a:xfrm>
            <a:off x="1350275" y="1486188"/>
            <a:ext cx="6481800" cy="11193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Home Ownership: 89% homeowners</a:t>
            </a:r>
            <a:endParaRPr/>
          </a:p>
          <a:p>
            <a:pPr marL="342900" lvl="0" indent="-322580" algn="l" rtl="0">
              <a:spcBef>
                <a:spcPts val="0"/>
              </a:spcBef>
              <a:spcAft>
                <a:spcPts val="0"/>
              </a:spcAft>
              <a:buSzPct val="100000"/>
              <a:buChar char="•"/>
            </a:pPr>
            <a:r>
              <a:rPr lang="en-US"/>
              <a:t>Home Size: Medium to large  sized (2K-5K Sq Ft)</a:t>
            </a:r>
            <a:endParaRPr/>
          </a:p>
          <a:p>
            <a:pPr marL="342900" lvl="0" indent="-322580" algn="l" rtl="0">
              <a:spcBef>
                <a:spcPts val="0"/>
              </a:spcBef>
              <a:spcAft>
                <a:spcPts val="0"/>
              </a:spcAft>
              <a:buSzPct val="100000"/>
              <a:buChar char="•"/>
            </a:pPr>
            <a:r>
              <a:rPr lang="en-US"/>
              <a:t>Housing Market Value: $500K-$750K</a:t>
            </a:r>
            <a:endParaRPr/>
          </a:p>
        </p:txBody>
      </p:sp>
      <p:pic>
        <p:nvPicPr>
          <p:cNvPr id="219" name="Google Shape;219;g24d21b00ba2_0_145"/>
          <p:cNvPicPr preferRelativeResize="0"/>
          <p:nvPr/>
        </p:nvPicPr>
        <p:blipFill>
          <a:blip r:embed="rId5">
            <a:alphaModFix/>
          </a:blip>
          <a:stretch>
            <a:fillRect/>
          </a:stretch>
        </p:blipFill>
        <p:spPr>
          <a:xfrm>
            <a:off x="216875" y="3010100"/>
            <a:ext cx="1119300" cy="1119300"/>
          </a:xfrm>
          <a:prstGeom prst="rect">
            <a:avLst/>
          </a:prstGeom>
          <a:noFill/>
          <a:ln>
            <a:noFill/>
          </a:ln>
        </p:spPr>
      </p:pic>
      <p:sp>
        <p:nvSpPr>
          <p:cNvPr id="220" name="Google Shape;220;g24d21b00ba2_0_145"/>
          <p:cNvSpPr txBox="1">
            <a:spLocks noGrp="1"/>
          </p:cNvSpPr>
          <p:nvPr>
            <p:ph type="body" idx="1"/>
          </p:nvPr>
        </p:nvSpPr>
        <p:spPr>
          <a:xfrm>
            <a:off x="1439375" y="2629250"/>
            <a:ext cx="5540100" cy="1576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None/>
            </a:pPr>
            <a:endParaRPr/>
          </a:p>
          <a:p>
            <a:pPr marL="342900" lvl="0" indent="-335915" algn="l" rtl="0">
              <a:spcBef>
                <a:spcPts val="0"/>
              </a:spcBef>
              <a:spcAft>
                <a:spcPts val="0"/>
              </a:spcAft>
              <a:buSzPct val="100000"/>
              <a:buChar char="•"/>
            </a:pPr>
            <a:r>
              <a:rPr lang="en-US"/>
              <a:t>Age: 45-75 (predominantly females)</a:t>
            </a:r>
            <a:endParaRPr/>
          </a:p>
          <a:p>
            <a:pPr marL="342900" lvl="0" indent="-335915" algn="l" rtl="0">
              <a:spcBef>
                <a:spcPts val="0"/>
              </a:spcBef>
              <a:spcAft>
                <a:spcPts val="0"/>
              </a:spcAft>
              <a:buSzPct val="100000"/>
              <a:buChar char="•"/>
            </a:pPr>
            <a:r>
              <a:rPr lang="en-US"/>
              <a:t>Gender: Male and female</a:t>
            </a:r>
            <a:endParaRPr/>
          </a:p>
          <a:p>
            <a:pPr marL="342900" lvl="0" indent="-335915" algn="l" rtl="0">
              <a:spcBef>
                <a:spcPts val="0"/>
              </a:spcBef>
              <a:spcAft>
                <a:spcPts val="0"/>
              </a:spcAft>
              <a:buSzPct val="100000"/>
              <a:buChar char="•"/>
            </a:pPr>
            <a:r>
              <a:rPr lang="en-US"/>
              <a:t>Family Size: Usually Single</a:t>
            </a:r>
            <a:endParaRPr/>
          </a:p>
          <a:p>
            <a:pPr marL="342900" lvl="0" indent="-335915" algn="l" rtl="0">
              <a:spcBef>
                <a:spcPts val="0"/>
              </a:spcBef>
              <a:spcAft>
                <a:spcPts val="0"/>
              </a:spcAft>
              <a:buSzPct val="100000"/>
              <a:buChar char="•"/>
            </a:pPr>
            <a:r>
              <a:rPr lang="en-US"/>
              <a:t>Race: Mostly white</a:t>
            </a:r>
            <a:endParaRPr/>
          </a:p>
        </p:txBody>
      </p:sp>
      <p:pic>
        <p:nvPicPr>
          <p:cNvPr id="221" name="Google Shape;221;g24d21b00ba2_0_145"/>
          <p:cNvPicPr preferRelativeResize="0"/>
          <p:nvPr/>
        </p:nvPicPr>
        <p:blipFill>
          <a:blip r:embed="rId6">
            <a:alphaModFix/>
          </a:blip>
          <a:stretch>
            <a:fillRect/>
          </a:stretch>
        </p:blipFill>
        <p:spPr>
          <a:xfrm>
            <a:off x="113675" y="4229200"/>
            <a:ext cx="1325700" cy="1325700"/>
          </a:xfrm>
          <a:prstGeom prst="rect">
            <a:avLst/>
          </a:prstGeom>
          <a:noFill/>
          <a:ln>
            <a:noFill/>
          </a:ln>
        </p:spPr>
      </p:pic>
      <p:sp>
        <p:nvSpPr>
          <p:cNvPr id="222" name="Google Shape;222;g24d21b00ba2_0_145"/>
          <p:cNvSpPr txBox="1">
            <a:spLocks noGrp="1"/>
          </p:cNvSpPr>
          <p:nvPr>
            <p:ph type="body" idx="1"/>
          </p:nvPr>
        </p:nvSpPr>
        <p:spPr>
          <a:xfrm>
            <a:off x="1439375" y="4423950"/>
            <a:ext cx="7938300" cy="8592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Education: 45% High School Graduates</a:t>
            </a:r>
            <a:endParaRPr/>
          </a:p>
          <a:p>
            <a:pPr marL="342900" lvl="0" indent="-322580" algn="l" rtl="0">
              <a:spcBef>
                <a:spcPts val="0"/>
              </a:spcBef>
              <a:spcAft>
                <a:spcPts val="0"/>
              </a:spcAft>
              <a:buSzPct val="100000"/>
              <a:buChar char="•"/>
            </a:pPr>
            <a:r>
              <a:rPr lang="en-US"/>
              <a:t>Occupation: 27% professionals/technical/ white-collar jobs</a:t>
            </a:r>
            <a:endParaRPr/>
          </a:p>
        </p:txBody>
      </p:sp>
      <p:pic>
        <p:nvPicPr>
          <p:cNvPr id="223" name="Google Shape;223;g24d21b00ba2_0_145"/>
          <p:cNvPicPr preferRelativeResize="0"/>
          <p:nvPr/>
        </p:nvPicPr>
        <p:blipFill>
          <a:blip r:embed="rId7">
            <a:alphaModFix/>
          </a:blip>
          <a:stretch>
            <a:fillRect/>
          </a:stretch>
        </p:blipFill>
        <p:spPr>
          <a:xfrm>
            <a:off x="216875" y="5554904"/>
            <a:ext cx="1119300" cy="1175521"/>
          </a:xfrm>
          <a:prstGeom prst="rect">
            <a:avLst/>
          </a:prstGeom>
          <a:noFill/>
          <a:ln>
            <a:noFill/>
          </a:ln>
        </p:spPr>
      </p:pic>
      <p:sp>
        <p:nvSpPr>
          <p:cNvPr id="224" name="Google Shape;224;g24d21b00ba2_0_145"/>
          <p:cNvSpPr txBox="1">
            <a:spLocks noGrp="1"/>
          </p:cNvSpPr>
          <p:nvPr>
            <p:ph type="body" idx="1"/>
          </p:nvPr>
        </p:nvSpPr>
        <p:spPr>
          <a:xfrm>
            <a:off x="1439375" y="5348500"/>
            <a:ext cx="7476300" cy="14571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Salary: &gt;$90,000</a:t>
            </a:r>
            <a:endParaRPr/>
          </a:p>
          <a:p>
            <a:pPr marL="342900" lvl="0" indent="-322580" algn="l" rtl="0">
              <a:spcBef>
                <a:spcPts val="0"/>
              </a:spcBef>
              <a:spcAft>
                <a:spcPts val="0"/>
              </a:spcAft>
              <a:buSzPct val="100000"/>
              <a:buChar char="•"/>
            </a:pPr>
            <a:r>
              <a:rPr lang="en-US"/>
              <a:t>Spending Habits: Very less spenders, Frugal</a:t>
            </a:r>
            <a:endParaRPr/>
          </a:p>
          <a:p>
            <a:pPr marL="342900" lvl="0" indent="-322580" algn="l" rtl="0">
              <a:spcBef>
                <a:spcPts val="0"/>
              </a:spcBef>
              <a:spcAft>
                <a:spcPts val="0"/>
              </a:spcAft>
              <a:buSzPct val="100000"/>
              <a:buChar char="•"/>
            </a:pPr>
            <a:r>
              <a:rPr lang="en-US"/>
              <a:t>Coffee Consumption: More often</a:t>
            </a:r>
            <a:endParaRPr/>
          </a:p>
          <a:p>
            <a:pPr marL="342900" lvl="0" indent="-322580" algn="l" rtl="0">
              <a:spcBef>
                <a:spcPts val="0"/>
              </a:spcBef>
              <a:spcAft>
                <a:spcPts val="0"/>
              </a:spcAft>
              <a:buSzPct val="100000"/>
              <a:buChar char="•"/>
            </a:pPr>
            <a:r>
              <a:rPr lang="en-US"/>
              <a:t>Savings Behavior: Prudent and Cost Conscious</a:t>
            </a:r>
            <a:endParaRPr/>
          </a:p>
        </p:txBody>
      </p:sp>
      <p:sp>
        <p:nvSpPr>
          <p:cNvPr id="226" name="Google Shape;226;g24d21b00ba2_0_145"/>
          <p:cNvSpPr/>
          <p:nvPr/>
        </p:nvSpPr>
        <p:spPr>
          <a:xfrm>
            <a:off x="8917961" y="3417350"/>
            <a:ext cx="564925" cy="560142"/>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24d21b00ba2_0_145"/>
          <p:cNvSpPr/>
          <p:nvPr/>
        </p:nvSpPr>
        <p:spPr>
          <a:xfrm>
            <a:off x="10472725" y="27051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24d21b00ba2_0_145"/>
          <p:cNvSpPr txBox="1">
            <a:spLocks noGrp="1"/>
          </p:cNvSpPr>
          <p:nvPr>
            <p:ph type="body" idx="1"/>
          </p:nvPr>
        </p:nvSpPr>
        <p:spPr>
          <a:xfrm>
            <a:off x="9718450" y="4506550"/>
            <a:ext cx="2473500" cy="2328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Clr>
                <a:srgbClr val="FF0000"/>
              </a:buClr>
              <a:buSzPts val="2800"/>
              <a:buChar char="•"/>
            </a:pPr>
            <a:r>
              <a:rPr lang="en-US">
                <a:solidFill>
                  <a:srgbClr val="FF0000"/>
                </a:solidFill>
              </a:rPr>
              <a:t>Ethnicity: 77% English, 4% Spanish</a:t>
            </a:r>
            <a:endParaRPr>
              <a:solidFill>
                <a:srgbClr val="0000FF"/>
              </a:solidFill>
            </a:endParaRPr>
          </a:p>
        </p:txBody>
      </p:sp>
      <p:cxnSp>
        <p:nvCxnSpPr>
          <p:cNvPr id="15" name="Straight Connector 14"/>
          <p:cNvCxnSpPr/>
          <p:nvPr/>
        </p:nvCxnSpPr>
        <p:spPr>
          <a:xfrm>
            <a:off x="953605" y="1428750"/>
            <a:ext cx="876841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374989" y="1592800"/>
            <a:ext cx="6481800"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7" name="Rectangle 16"/>
          <p:cNvSpPr/>
          <p:nvPr/>
        </p:nvSpPr>
        <p:spPr>
          <a:xfrm>
            <a:off x="1363757" y="2863899"/>
            <a:ext cx="5494243" cy="1282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8" name="Rectangle 17"/>
          <p:cNvSpPr/>
          <p:nvPr/>
        </p:nvSpPr>
        <p:spPr>
          <a:xfrm>
            <a:off x="1363756" y="4512240"/>
            <a:ext cx="7261259" cy="745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9" name="Rectangle 18"/>
          <p:cNvSpPr/>
          <p:nvPr/>
        </p:nvSpPr>
        <p:spPr>
          <a:xfrm>
            <a:off x="1336175" y="5578650"/>
            <a:ext cx="6481800"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0" name="Rectangle 19"/>
          <p:cNvSpPr/>
          <p:nvPr/>
        </p:nvSpPr>
        <p:spPr>
          <a:xfrm>
            <a:off x="9615249" y="4894315"/>
            <a:ext cx="2421053" cy="1247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26"/>
                                        </p:tgtEl>
                                        <p:attrNameLst>
                                          <p:attrName>style.visibility</p:attrName>
                                        </p:attrNameLst>
                                      </p:cBhvr>
                                      <p:to>
                                        <p:strVal val="visible"/>
                                      </p:to>
                                    </p:set>
                                    <p:anim calcmode="lin" valueType="num">
                                      <p:cBhvr>
                                        <p:cTn id="27" dur="1000" fill="hold"/>
                                        <p:tgtEl>
                                          <p:spTgt spid="226"/>
                                        </p:tgtEl>
                                        <p:attrNameLst>
                                          <p:attrName>ppt_w</p:attrName>
                                        </p:attrNameLst>
                                      </p:cBhvr>
                                      <p:tavLst>
                                        <p:tav tm="0">
                                          <p:val>
                                            <p:fltVal val="0"/>
                                          </p:val>
                                        </p:tav>
                                        <p:tav tm="100000">
                                          <p:val>
                                            <p:strVal val="#ppt_w"/>
                                          </p:val>
                                        </p:tav>
                                      </p:tavLst>
                                    </p:anim>
                                    <p:anim calcmode="lin" valueType="num">
                                      <p:cBhvr>
                                        <p:cTn id="28" dur="1000" fill="hold"/>
                                        <p:tgtEl>
                                          <p:spTgt spid="226"/>
                                        </p:tgtEl>
                                        <p:attrNameLst>
                                          <p:attrName>ppt_h</p:attrName>
                                        </p:attrNameLst>
                                      </p:cBhvr>
                                      <p:tavLst>
                                        <p:tav tm="0">
                                          <p:val>
                                            <p:fltVal val="0"/>
                                          </p:val>
                                        </p:tav>
                                        <p:tav tm="100000">
                                          <p:val>
                                            <p:strVal val="#ppt_h"/>
                                          </p:val>
                                        </p:tav>
                                      </p:tavLst>
                                    </p:anim>
                                    <p:anim calcmode="lin" valueType="num">
                                      <p:cBhvr>
                                        <p:cTn id="29" dur="1000" fill="hold"/>
                                        <p:tgtEl>
                                          <p:spTgt spid="226"/>
                                        </p:tgtEl>
                                        <p:attrNameLst>
                                          <p:attrName>style.rotation</p:attrName>
                                        </p:attrNameLst>
                                      </p:cBhvr>
                                      <p:tavLst>
                                        <p:tav tm="0">
                                          <p:val>
                                            <p:fltVal val="90"/>
                                          </p:val>
                                        </p:tav>
                                        <p:tav tm="100000">
                                          <p:val>
                                            <p:fltVal val="0"/>
                                          </p:val>
                                        </p:tav>
                                      </p:tavLst>
                                    </p:anim>
                                    <p:animEffect transition="in" filter="fade">
                                      <p:cBhvr>
                                        <p:cTn id="30" dur="1000"/>
                                        <p:tgtEl>
                                          <p:spTgt spid="22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227"/>
                                        </p:tgtEl>
                                        <p:attrNameLst>
                                          <p:attrName>style.visibility</p:attrName>
                                        </p:attrNameLst>
                                      </p:cBhvr>
                                      <p:to>
                                        <p:strVal val="visible"/>
                                      </p:to>
                                    </p:set>
                                    <p:anim calcmode="lin" valueType="num">
                                      <p:cBhvr>
                                        <p:cTn id="35" dur="1000" fill="hold"/>
                                        <p:tgtEl>
                                          <p:spTgt spid="227"/>
                                        </p:tgtEl>
                                        <p:attrNameLst>
                                          <p:attrName>ppt_w</p:attrName>
                                        </p:attrNameLst>
                                      </p:cBhvr>
                                      <p:tavLst>
                                        <p:tav tm="0">
                                          <p:val>
                                            <p:fltVal val="0"/>
                                          </p:val>
                                        </p:tav>
                                        <p:tav tm="100000">
                                          <p:val>
                                            <p:strVal val="#ppt_w"/>
                                          </p:val>
                                        </p:tav>
                                      </p:tavLst>
                                    </p:anim>
                                    <p:anim calcmode="lin" valueType="num">
                                      <p:cBhvr>
                                        <p:cTn id="36" dur="1000" fill="hold"/>
                                        <p:tgtEl>
                                          <p:spTgt spid="227"/>
                                        </p:tgtEl>
                                        <p:attrNameLst>
                                          <p:attrName>ppt_h</p:attrName>
                                        </p:attrNameLst>
                                      </p:cBhvr>
                                      <p:tavLst>
                                        <p:tav tm="0">
                                          <p:val>
                                            <p:fltVal val="0"/>
                                          </p:val>
                                        </p:tav>
                                        <p:tav tm="100000">
                                          <p:val>
                                            <p:strVal val="#ppt_h"/>
                                          </p:val>
                                        </p:tav>
                                      </p:tavLst>
                                    </p:anim>
                                    <p:anim calcmode="lin" valueType="num">
                                      <p:cBhvr>
                                        <p:cTn id="37" dur="1000" fill="hold"/>
                                        <p:tgtEl>
                                          <p:spTgt spid="227"/>
                                        </p:tgtEl>
                                        <p:attrNameLst>
                                          <p:attrName>style.rotation</p:attrName>
                                        </p:attrNameLst>
                                      </p:cBhvr>
                                      <p:tavLst>
                                        <p:tav tm="0">
                                          <p:val>
                                            <p:fltVal val="90"/>
                                          </p:val>
                                        </p:tav>
                                        <p:tav tm="100000">
                                          <p:val>
                                            <p:fltVal val="0"/>
                                          </p:val>
                                        </p:tav>
                                      </p:tavLst>
                                    </p:anim>
                                    <p:animEffect transition="in" filter="fade">
                                      <p:cBhvr>
                                        <p:cTn id="38"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16"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4d21b00ba2_0_162"/>
          <p:cNvSpPr txBox="1">
            <a:spLocks noGrp="1"/>
          </p:cNvSpPr>
          <p:nvPr>
            <p:ph type="body" idx="1"/>
          </p:nvPr>
        </p:nvSpPr>
        <p:spPr>
          <a:xfrm>
            <a:off x="838200" y="1616775"/>
            <a:ext cx="4586416" cy="5116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dirty="0"/>
          </a:p>
          <a:p>
            <a:pPr marL="342900" lvl="0" indent="-349250" algn="just" rtl="0">
              <a:spcBef>
                <a:spcPts val="0"/>
              </a:spcBef>
              <a:spcAft>
                <a:spcPts val="0"/>
              </a:spcAft>
              <a:buSzPts val="2800"/>
              <a:buChar char="•"/>
            </a:pPr>
            <a:r>
              <a:rPr lang="en-US" dirty="0"/>
              <a:t>Aviator model mostly used by individuals of age bracket 45 to 75 both male and female</a:t>
            </a:r>
            <a:endParaRPr dirty="0"/>
          </a:p>
          <a:p>
            <a:pPr marL="342900" lvl="0" indent="-349250" algn="just" rtl="0">
              <a:spcBef>
                <a:spcPts val="0"/>
              </a:spcBef>
              <a:spcAft>
                <a:spcPts val="0"/>
              </a:spcAft>
              <a:buClr>
                <a:srgbClr val="980000"/>
              </a:buClr>
              <a:buSzPts val="2800"/>
              <a:buChar char="•"/>
            </a:pPr>
            <a:r>
              <a:rPr lang="en-US" dirty="0">
                <a:solidFill>
                  <a:srgbClr val="980000"/>
                </a:solidFill>
              </a:rPr>
              <a:t>Around 27% of the customers belongs to Texas and small proportion from other states </a:t>
            </a:r>
            <a:r>
              <a:rPr lang="en-US" dirty="0" smtClean="0">
                <a:solidFill>
                  <a:srgbClr val="980000"/>
                </a:solidFill>
              </a:rPr>
              <a:t>such </a:t>
            </a:r>
            <a:r>
              <a:rPr lang="en-US" dirty="0">
                <a:solidFill>
                  <a:srgbClr val="980000"/>
                </a:solidFill>
              </a:rPr>
              <a:t>as Florida and Tennessee</a:t>
            </a:r>
            <a:endParaRPr dirty="0">
              <a:solidFill>
                <a:srgbClr val="980000"/>
              </a:solidFill>
            </a:endParaRPr>
          </a:p>
          <a:p>
            <a:pPr marL="342900" lvl="0" indent="-349250" algn="just" rtl="0">
              <a:spcBef>
                <a:spcPts val="0"/>
              </a:spcBef>
              <a:spcAft>
                <a:spcPts val="0"/>
              </a:spcAft>
              <a:buSzPts val="2800"/>
              <a:buChar char="•"/>
            </a:pPr>
            <a:r>
              <a:rPr lang="en-US" dirty="0" err="1"/>
              <a:t>Approx</a:t>
            </a:r>
            <a:r>
              <a:rPr lang="en-US" dirty="0"/>
              <a:t> 44% of the Aviator owners are High School Graduates</a:t>
            </a:r>
            <a:endParaRPr dirty="0">
              <a:solidFill>
                <a:srgbClr val="980000"/>
              </a:solidFill>
            </a:endParaRPr>
          </a:p>
        </p:txBody>
      </p:sp>
      <p:sp>
        <p:nvSpPr>
          <p:cNvPr id="234" name="Google Shape;234;g24d21b00ba2_0_16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Aviator Model - Lincoln</a:t>
            </a:r>
            <a:endParaRPr/>
          </a:p>
        </p:txBody>
      </p:sp>
      <p:pic>
        <p:nvPicPr>
          <p:cNvPr id="235" name="Google Shape;235;g24d21b00ba2_0_162"/>
          <p:cNvPicPr preferRelativeResize="0"/>
          <p:nvPr/>
        </p:nvPicPr>
        <p:blipFill rotWithShape="1">
          <a:blip r:embed="rId3">
            <a:alphaModFix/>
          </a:blip>
          <a:srcRect/>
          <a:stretch/>
        </p:blipFill>
        <p:spPr>
          <a:xfrm>
            <a:off x="5539884" y="3648075"/>
            <a:ext cx="3148478" cy="3209925"/>
          </a:xfrm>
          <a:prstGeom prst="rect">
            <a:avLst/>
          </a:prstGeom>
          <a:noFill/>
          <a:ln>
            <a:noFill/>
          </a:ln>
        </p:spPr>
      </p:pic>
      <p:pic>
        <p:nvPicPr>
          <p:cNvPr id="236" name="Google Shape;236;g24d21b00ba2_0_162"/>
          <p:cNvPicPr preferRelativeResize="0"/>
          <p:nvPr/>
        </p:nvPicPr>
        <p:blipFill rotWithShape="1">
          <a:blip r:embed="rId4">
            <a:alphaModFix/>
          </a:blip>
          <a:srcRect/>
          <a:stretch/>
        </p:blipFill>
        <p:spPr>
          <a:xfrm>
            <a:off x="8705731" y="3648075"/>
            <a:ext cx="3486269" cy="2705100"/>
          </a:xfrm>
          <a:prstGeom prst="rect">
            <a:avLst/>
          </a:prstGeom>
          <a:noFill/>
          <a:ln>
            <a:noFill/>
          </a:ln>
        </p:spPr>
      </p:pic>
      <p:pic>
        <p:nvPicPr>
          <p:cNvPr id="237" name="Google Shape;237;g24d21b00ba2_0_162"/>
          <p:cNvPicPr preferRelativeResize="0">
            <a:picLocks noGrp="1"/>
          </p:cNvPicPr>
          <p:nvPr>
            <p:ph type="body" idx="1"/>
          </p:nvPr>
        </p:nvPicPr>
        <p:blipFill rotWithShape="1">
          <a:blip r:embed="rId5">
            <a:alphaModFix/>
          </a:blip>
          <a:srcRect/>
          <a:stretch/>
        </p:blipFill>
        <p:spPr>
          <a:xfrm>
            <a:off x="8429700" y="0"/>
            <a:ext cx="3762300" cy="3388583"/>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672290" y="1981197"/>
            <a:ext cx="518160" cy="518160"/>
          </a:xfrm>
          <a:prstGeom prst="rect">
            <a:avLst/>
          </a:prstGeom>
        </p:spPr>
      </p:pic>
      <p:pic>
        <p:nvPicPr>
          <p:cNvPr id="9" name="Picture 8"/>
          <p:cNvPicPr>
            <a:picLocks noChangeAspect="1"/>
          </p:cNvPicPr>
          <p:nvPr/>
        </p:nvPicPr>
        <p:blipFill>
          <a:blip r:embed="rId6"/>
          <a:stretch>
            <a:fillRect/>
          </a:stretch>
        </p:blipFill>
        <p:spPr>
          <a:xfrm flipH="1">
            <a:off x="672290" y="3491927"/>
            <a:ext cx="518160" cy="518160"/>
          </a:xfrm>
          <a:prstGeom prst="rect">
            <a:avLst/>
          </a:prstGeom>
        </p:spPr>
      </p:pic>
      <p:pic>
        <p:nvPicPr>
          <p:cNvPr id="10" name="Picture 9"/>
          <p:cNvPicPr>
            <a:picLocks noChangeAspect="1"/>
          </p:cNvPicPr>
          <p:nvPr/>
        </p:nvPicPr>
        <p:blipFill>
          <a:blip r:embed="rId6"/>
          <a:stretch>
            <a:fillRect/>
          </a:stretch>
        </p:blipFill>
        <p:spPr>
          <a:xfrm flipH="1">
            <a:off x="672290" y="5448854"/>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4d21b00ba2_0_170"/>
          <p:cNvSpPr txBox="1">
            <a:spLocks noGrp="1"/>
          </p:cNvSpPr>
          <p:nvPr>
            <p:ph type="body" idx="1"/>
          </p:nvPr>
        </p:nvSpPr>
        <p:spPr>
          <a:xfrm>
            <a:off x="323850" y="1616775"/>
            <a:ext cx="4911900" cy="5116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None/>
            </a:pPr>
            <a:endParaRPr dirty="0"/>
          </a:p>
          <a:p>
            <a:pPr marL="342900" lvl="0" indent="-349250" algn="just" rtl="0">
              <a:spcBef>
                <a:spcPts val="0"/>
              </a:spcBef>
              <a:spcAft>
                <a:spcPts val="0"/>
              </a:spcAft>
              <a:buSzPts val="2800"/>
              <a:buChar char="•"/>
            </a:pPr>
            <a:r>
              <a:rPr lang="en-US" dirty="0"/>
              <a:t>Almost 28% of the owners have same model previously - this shows the quality of product and other features</a:t>
            </a:r>
            <a:endParaRPr dirty="0"/>
          </a:p>
          <a:p>
            <a:pPr marL="342900" lvl="0" indent="-349250" algn="just" rtl="0">
              <a:spcBef>
                <a:spcPts val="0"/>
              </a:spcBef>
              <a:spcAft>
                <a:spcPts val="0"/>
              </a:spcAft>
              <a:buClr>
                <a:srgbClr val="980000"/>
              </a:buClr>
              <a:buSzPts val="2800"/>
              <a:buChar char="•"/>
            </a:pPr>
            <a:r>
              <a:rPr lang="en-US" dirty="0">
                <a:solidFill>
                  <a:srgbClr val="980000"/>
                </a:solidFill>
              </a:rPr>
              <a:t>Over 27% of the owners are professional/ technical/ white collar jobs holders - Management people also interested in this model </a:t>
            </a:r>
            <a:endParaRPr dirty="0">
              <a:solidFill>
                <a:srgbClr val="980000"/>
              </a:solidFill>
            </a:endParaRPr>
          </a:p>
          <a:p>
            <a:pPr marL="342900" lvl="0" indent="-349250" algn="just" rtl="0">
              <a:spcBef>
                <a:spcPts val="0"/>
              </a:spcBef>
              <a:spcAft>
                <a:spcPts val="0"/>
              </a:spcAft>
              <a:buSzPts val="2800"/>
              <a:buChar char="•"/>
            </a:pPr>
            <a:r>
              <a:rPr lang="en-US" dirty="0"/>
              <a:t>People having salary greater than 30K usually afford this model</a:t>
            </a:r>
            <a:endParaRPr dirty="0"/>
          </a:p>
          <a:p>
            <a:pPr marL="342900" lvl="0" indent="-349250" algn="l" rtl="0">
              <a:spcBef>
                <a:spcPts val="0"/>
              </a:spcBef>
              <a:spcAft>
                <a:spcPts val="0"/>
              </a:spcAft>
              <a:buClr>
                <a:srgbClr val="980000"/>
              </a:buClr>
              <a:buSzPts val="2800"/>
              <a:buChar char="•"/>
            </a:pPr>
            <a:r>
              <a:rPr lang="en-US" dirty="0">
                <a:solidFill>
                  <a:srgbClr val="980000"/>
                </a:solidFill>
              </a:rPr>
              <a:t>They are Lowest Spenders as compared to X5 and GV80</a:t>
            </a:r>
            <a:endParaRPr dirty="0">
              <a:solidFill>
                <a:srgbClr val="980000"/>
              </a:solidFill>
            </a:endParaRPr>
          </a:p>
        </p:txBody>
      </p:sp>
      <p:sp>
        <p:nvSpPr>
          <p:cNvPr id="243" name="Google Shape;243;g24d21b00ba2_0_1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Aviator Model - Lincoln</a:t>
            </a:r>
            <a:endParaRPr/>
          </a:p>
        </p:txBody>
      </p:sp>
      <p:pic>
        <p:nvPicPr>
          <p:cNvPr id="244" name="Google Shape;244;g24d21b00ba2_0_170"/>
          <p:cNvPicPr preferRelativeResize="0"/>
          <p:nvPr/>
        </p:nvPicPr>
        <p:blipFill rotWithShape="1">
          <a:blip r:embed="rId3">
            <a:alphaModFix/>
          </a:blip>
          <a:srcRect/>
          <a:stretch/>
        </p:blipFill>
        <p:spPr>
          <a:xfrm>
            <a:off x="5664595" y="3795932"/>
            <a:ext cx="3022206" cy="3057525"/>
          </a:xfrm>
          <a:prstGeom prst="rect">
            <a:avLst/>
          </a:prstGeom>
          <a:noFill/>
          <a:ln>
            <a:noFill/>
          </a:ln>
        </p:spPr>
      </p:pic>
      <p:pic>
        <p:nvPicPr>
          <p:cNvPr id="245" name="Google Shape;245;g24d21b00ba2_0_170"/>
          <p:cNvPicPr preferRelativeResize="0"/>
          <p:nvPr/>
        </p:nvPicPr>
        <p:blipFill rotWithShape="1">
          <a:blip r:embed="rId4">
            <a:alphaModFix/>
          </a:blip>
          <a:srcRect/>
          <a:stretch/>
        </p:blipFill>
        <p:spPr>
          <a:xfrm>
            <a:off x="8703683" y="0"/>
            <a:ext cx="3380197" cy="3634007"/>
          </a:xfrm>
          <a:prstGeom prst="rect">
            <a:avLst/>
          </a:prstGeom>
          <a:noFill/>
          <a:ln>
            <a:noFill/>
          </a:ln>
        </p:spPr>
      </p:pic>
      <p:pic>
        <p:nvPicPr>
          <p:cNvPr id="246" name="Google Shape;246;g24d21b00ba2_0_170"/>
          <p:cNvPicPr preferRelativeResize="0"/>
          <p:nvPr/>
        </p:nvPicPr>
        <p:blipFill rotWithShape="1">
          <a:blip r:embed="rId5">
            <a:alphaModFix/>
          </a:blip>
          <a:srcRect/>
          <a:stretch/>
        </p:blipFill>
        <p:spPr>
          <a:xfrm>
            <a:off x="8686800" y="3795932"/>
            <a:ext cx="3397080" cy="289560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152377" y="1927178"/>
            <a:ext cx="518160" cy="518160"/>
          </a:xfrm>
          <a:prstGeom prst="rect">
            <a:avLst/>
          </a:prstGeom>
        </p:spPr>
      </p:pic>
      <p:pic>
        <p:nvPicPr>
          <p:cNvPr id="9" name="Picture 8"/>
          <p:cNvPicPr>
            <a:picLocks noChangeAspect="1"/>
          </p:cNvPicPr>
          <p:nvPr/>
        </p:nvPicPr>
        <p:blipFill>
          <a:blip r:embed="rId6"/>
          <a:stretch>
            <a:fillRect/>
          </a:stretch>
        </p:blipFill>
        <p:spPr>
          <a:xfrm flipH="1">
            <a:off x="152377" y="3116156"/>
            <a:ext cx="518160" cy="518160"/>
          </a:xfrm>
          <a:prstGeom prst="rect">
            <a:avLst/>
          </a:prstGeom>
        </p:spPr>
      </p:pic>
      <p:pic>
        <p:nvPicPr>
          <p:cNvPr id="10" name="Picture 9"/>
          <p:cNvPicPr>
            <a:picLocks noChangeAspect="1"/>
          </p:cNvPicPr>
          <p:nvPr/>
        </p:nvPicPr>
        <p:blipFill>
          <a:blip r:embed="rId6"/>
          <a:stretch>
            <a:fillRect/>
          </a:stretch>
        </p:blipFill>
        <p:spPr>
          <a:xfrm flipH="1">
            <a:off x="152377" y="4725572"/>
            <a:ext cx="518160" cy="518160"/>
          </a:xfrm>
          <a:prstGeom prst="rect">
            <a:avLst/>
          </a:prstGeom>
        </p:spPr>
      </p:pic>
      <p:pic>
        <p:nvPicPr>
          <p:cNvPr id="12" name="Picture 11"/>
          <p:cNvPicPr>
            <a:picLocks noChangeAspect="1"/>
          </p:cNvPicPr>
          <p:nvPr/>
        </p:nvPicPr>
        <p:blipFill>
          <a:blip r:embed="rId6"/>
          <a:stretch>
            <a:fillRect/>
          </a:stretch>
        </p:blipFill>
        <p:spPr>
          <a:xfrm flipH="1">
            <a:off x="135706" y="5660311"/>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4d21b00ba2_0_179"/>
          <p:cNvSpPr txBox="1">
            <a:spLocks noGrp="1"/>
          </p:cNvSpPr>
          <p:nvPr>
            <p:ph type="body" idx="1"/>
          </p:nvPr>
        </p:nvSpPr>
        <p:spPr>
          <a:xfrm>
            <a:off x="838200" y="1616775"/>
            <a:ext cx="46518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a:p>
            <a:pPr marL="342900" lvl="0" indent="-349250" algn="just" rtl="0">
              <a:spcBef>
                <a:spcPts val="0"/>
              </a:spcBef>
              <a:spcAft>
                <a:spcPts val="0"/>
              </a:spcAft>
              <a:buSzPts val="2800"/>
              <a:buChar char="•"/>
            </a:pPr>
            <a:r>
              <a:rPr lang="en-US" dirty="0"/>
              <a:t>Home Owners (not renters) having Aviator model make 85% of customer base (similar to X5 and GV80)</a:t>
            </a:r>
            <a:endParaRPr dirty="0"/>
          </a:p>
          <a:p>
            <a:pPr marL="342900" lvl="0" indent="-349250" algn="just" rtl="0">
              <a:spcBef>
                <a:spcPts val="0"/>
              </a:spcBef>
              <a:spcAft>
                <a:spcPts val="0"/>
              </a:spcAft>
              <a:buClr>
                <a:srgbClr val="980000"/>
              </a:buClr>
              <a:buSzPts val="2800"/>
              <a:buChar char="•"/>
            </a:pPr>
            <a:r>
              <a:rPr lang="en-US" dirty="0">
                <a:solidFill>
                  <a:srgbClr val="980000"/>
                </a:solidFill>
              </a:rPr>
              <a:t>Aviator owners have old/ aged houses</a:t>
            </a:r>
            <a:endParaRPr dirty="0">
              <a:solidFill>
                <a:srgbClr val="980000"/>
              </a:solidFill>
            </a:endParaRPr>
          </a:p>
          <a:p>
            <a:pPr marL="342900" lvl="0" indent="-349250" algn="just" rtl="0">
              <a:spcBef>
                <a:spcPts val="0"/>
              </a:spcBef>
              <a:spcAft>
                <a:spcPts val="0"/>
              </a:spcAft>
              <a:buSzPts val="2800"/>
              <a:buChar char="•"/>
            </a:pPr>
            <a:r>
              <a:rPr lang="en-US" dirty="0"/>
              <a:t>People with minimum movements from one place to another own this model</a:t>
            </a:r>
            <a:endParaRPr dirty="0"/>
          </a:p>
          <a:p>
            <a:pPr marL="342900" lvl="0" indent="-349250" algn="just" rtl="0">
              <a:spcBef>
                <a:spcPts val="0"/>
              </a:spcBef>
              <a:spcAft>
                <a:spcPts val="0"/>
              </a:spcAft>
              <a:buClr>
                <a:srgbClr val="980000"/>
              </a:buClr>
              <a:buSzPts val="2800"/>
              <a:buChar char="•"/>
            </a:pPr>
            <a:r>
              <a:rPr lang="en-US" dirty="0">
                <a:solidFill>
                  <a:srgbClr val="980000"/>
                </a:solidFill>
              </a:rPr>
              <a:t>Aviator owners owns small size houses (&lt; 3K </a:t>
            </a:r>
            <a:r>
              <a:rPr lang="en-US" dirty="0" err="1">
                <a:solidFill>
                  <a:srgbClr val="980000"/>
                </a:solidFill>
              </a:rPr>
              <a:t>Sq</a:t>
            </a:r>
            <a:r>
              <a:rPr lang="en-US" dirty="0">
                <a:solidFill>
                  <a:srgbClr val="980000"/>
                </a:solidFill>
              </a:rPr>
              <a:t> Ft)</a:t>
            </a:r>
            <a:endParaRPr dirty="0">
              <a:solidFill>
                <a:srgbClr val="980000"/>
              </a:solidFill>
            </a:endParaRPr>
          </a:p>
          <a:p>
            <a:pPr marL="342900" lvl="0" indent="-285750" algn="just" rtl="0">
              <a:spcBef>
                <a:spcPts val="0"/>
              </a:spcBef>
              <a:spcAft>
                <a:spcPts val="0"/>
              </a:spcAft>
              <a:buSzPts val="1800"/>
              <a:buChar char="•"/>
            </a:pPr>
            <a:endParaRPr dirty="0"/>
          </a:p>
        </p:txBody>
      </p:sp>
      <p:sp>
        <p:nvSpPr>
          <p:cNvPr id="252" name="Google Shape;252;g24d21b00ba2_0_17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Aviator Model - Lincoln</a:t>
            </a:r>
            <a:endParaRPr/>
          </a:p>
        </p:txBody>
      </p:sp>
      <p:pic>
        <p:nvPicPr>
          <p:cNvPr id="253" name="Google Shape;253;g24d21b00ba2_0_179"/>
          <p:cNvPicPr preferRelativeResize="0"/>
          <p:nvPr/>
        </p:nvPicPr>
        <p:blipFill rotWithShape="1">
          <a:blip r:embed="rId3">
            <a:alphaModFix/>
          </a:blip>
          <a:srcRect/>
          <a:stretch/>
        </p:blipFill>
        <p:spPr>
          <a:xfrm>
            <a:off x="6886654" y="2166918"/>
            <a:ext cx="4732171" cy="3359122"/>
          </a:xfrm>
          <a:prstGeom prst="rect">
            <a:avLst/>
          </a:prstGeom>
          <a:noFill/>
          <a:ln>
            <a:noFill/>
          </a:ln>
        </p:spPr>
      </p:pic>
      <p:pic>
        <p:nvPicPr>
          <p:cNvPr id="254" name="Google Shape;254;g24d21b00ba2_0_179"/>
          <p:cNvPicPr preferRelativeResize="0"/>
          <p:nvPr/>
        </p:nvPicPr>
        <p:blipFill rotWithShape="1">
          <a:blip r:embed="rId4">
            <a:alphaModFix/>
          </a:blip>
          <a:srcRect/>
          <a:stretch/>
        </p:blipFill>
        <p:spPr>
          <a:xfrm>
            <a:off x="7007389" y="2166918"/>
            <a:ext cx="4756243" cy="3359122"/>
          </a:xfrm>
          <a:prstGeom prst="rect">
            <a:avLst/>
          </a:prstGeom>
          <a:noFill/>
          <a:ln>
            <a:noFill/>
          </a:ln>
        </p:spPr>
      </p:pic>
      <p:pic>
        <p:nvPicPr>
          <p:cNvPr id="255" name="Google Shape;255;g24d21b00ba2_0_179"/>
          <p:cNvPicPr preferRelativeResize="0"/>
          <p:nvPr/>
        </p:nvPicPr>
        <p:blipFill rotWithShape="1">
          <a:blip r:embed="rId5">
            <a:alphaModFix/>
          </a:blip>
          <a:srcRect/>
          <a:stretch/>
        </p:blipFill>
        <p:spPr>
          <a:xfrm>
            <a:off x="6732605" y="2166918"/>
            <a:ext cx="5040267" cy="3761573"/>
          </a:xfrm>
          <a:prstGeom prst="rect">
            <a:avLst/>
          </a:prstGeom>
          <a:noFill/>
          <a:ln>
            <a:noFill/>
          </a:ln>
        </p:spPr>
      </p:pic>
      <p:pic>
        <p:nvPicPr>
          <p:cNvPr id="256" name="Google Shape;256;g24d21b00ba2_0_179"/>
          <p:cNvPicPr preferRelativeResize="0">
            <a:picLocks noGrp="1"/>
          </p:cNvPicPr>
          <p:nvPr>
            <p:ph type="body" idx="1"/>
          </p:nvPr>
        </p:nvPicPr>
        <p:blipFill rotWithShape="1">
          <a:blip r:embed="rId6">
            <a:alphaModFix/>
          </a:blip>
          <a:srcRect/>
          <a:stretch/>
        </p:blipFill>
        <p:spPr>
          <a:xfrm>
            <a:off x="6834860" y="2166918"/>
            <a:ext cx="4928772" cy="3784861"/>
          </a:xfrm>
          <a:prstGeom prst="rect">
            <a:avLst/>
          </a:prstGeom>
          <a:noFill/>
          <a:ln>
            <a:noFill/>
          </a:ln>
        </p:spPr>
      </p:pic>
      <p:cxnSp>
        <p:nvCxnSpPr>
          <p:cNvPr id="9" name="Straight Connector 8"/>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7"/>
          <a:stretch>
            <a:fillRect/>
          </a:stretch>
        </p:blipFill>
        <p:spPr>
          <a:xfrm flipH="1">
            <a:off x="672290" y="2005795"/>
            <a:ext cx="518160" cy="518160"/>
          </a:xfrm>
          <a:prstGeom prst="rect">
            <a:avLst/>
          </a:prstGeom>
        </p:spPr>
      </p:pic>
      <p:pic>
        <p:nvPicPr>
          <p:cNvPr id="11" name="Picture 10"/>
          <p:cNvPicPr>
            <a:picLocks noChangeAspect="1"/>
          </p:cNvPicPr>
          <p:nvPr/>
        </p:nvPicPr>
        <p:blipFill>
          <a:blip r:embed="rId7"/>
          <a:stretch>
            <a:fillRect/>
          </a:stretch>
        </p:blipFill>
        <p:spPr>
          <a:xfrm flipH="1">
            <a:off x="672290" y="3536555"/>
            <a:ext cx="518160" cy="518160"/>
          </a:xfrm>
          <a:prstGeom prst="rect">
            <a:avLst/>
          </a:prstGeom>
        </p:spPr>
      </p:pic>
      <p:pic>
        <p:nvPicPr>
          <p:cNvPr id="12" name="Picture 11"/>
          <p:cNvPicPr>
            <a:picLocks noChangeAspect="1"/>
          </p:cNvPicPr>
          <p:nvPr/>
        </p:nvPicPr>
        <p:blipFill>
          <a:blip r:embed="rId7"/>
          <a:stretch>
            <a:fillRect/>
          </a:stretch>
        </p:blipFill>
        <p:spPr>
          <a:xfrm flipH="1">
            <a:off x="672290" y="4287985"/>
            <a:ext cx="518160" cy="518160"/>
          </a:xfrm>
          <a:prstGeom prst="rect">
            <a:avLst/>
          </a:prstGeom>
        </p:spPr>
      </p:pic>
      <p:pic>
        <p:nvPicPr>
          <p:cNvPr id="13" name="Picture 12"/>
          <p:cNvPicPr>
            <a:picLocks noChangeAspect="1"/>
          </p:cNvPicPr>
          <p:nvPr/>
        </p:nvPicPr>
        <p:blipFill>
          <a:blip r:embed="rId7"/>
          <a:stretch>
            <a:fillRect/>
          </a:stretch>
        </p:blipFill>
        <p:spPr>
          <a:xfrm flipH="1">
            <a:off x="672290" y="5410331"/>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subTnLst>
                                    <p:set>
                                      <p:cBhvr override="childStyle">
                                        <p:cTn dur="1" fill="hold" display="0" masterRel="nextClick" afterEffect="1"/>
                                        <p:tgtEl>
                                          <p:spTgt spid="25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
                                        </p:tgtEl>
                                        <p:attrNameLst>
                                          <p:attrName>style.visibility</p:attrName>
                                        </p:attrNameLst>
                                      </p:cBhvr>
                                      <p:to>
                                        <p:strVal val="visible"/>
                                      </p:to>
                                    </p:set>
                                  </p:childTnLst>
                                  <p:subTnLst>
                                    <p:set>
                                      <p:cBhvr override="childStyle">
                                        <p:cTn dur="1" fill="hold" display="0" masterRel="nextClick" afterEffect="1"/>
                                        <p:tgtEl>
                                          <p:spTgt spid="25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5"/>
                                        </p:tgtEl>
                                        <p:attrNameLst>
                                          <p:attrName>style.visibility</p:attrName>
                                        </p:attrNameLst>
                                      </p:cBhvr>
                                      <p:to>
                                        <p:strVal val="visible"/>
                                      </p:to>
                                    </p:set>
                                  </p:childTnLst>
                                  <p:subTnLst>
                                    <p:set>
                                      <p:cBhvr override="childStyle">
                                        <p:cTn dur="1" fill="hold" display="0" masterRel="nextClick" afterEffect="1"/>
                                        <p:tgtEl>
                                          <p:spTgt spid="25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subTnLst>
                                    <p:set>
                                      <p:cBhvr override="childStyle">
                                        <p:cTn dur="1" fill="hold" display="0" masterRel="nextClick" afterEffect="1"/>
                                        <p:tgtEl>
                                          <p:spTgt spid="2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4d21b00ba2_0_187"/>
          <p:cNvSpPr txBox="1">
            <a:spLocks noGrp="1"/>
          </p:cNvSpPr>
          <p:nvPr>
            <p:ph type="body" idx="1"/>
          </p:nvPr>
        </p:nvSpPr>
        <p:spPr>
          <a:xfrm>
            <a:off x="838200" y="1616775"/>
            <a:ext cx="5172208"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a:p>
            <a:pPr marL="342900" lvl="0" indent="-349250" algn="l" rtl="0">
              <a:spcBef>
                <a:spcPts val="0"/>
              </a:spcBef>
              <a:spcAft>
                <a:spcPts val="0"/>
              </a:spcAft>
              <a:buClr>
                <a:srgbClr val="980000"/>
              </a:buClr>
              <a:buSzPts val="2800"/>
              <a:buChar char="•"/>
            </a:pPr>
            <a:r>
              <a:rPr lang="en-US" dirty="0">
                <a:solidFill>
                  <a:srgbClr val="980000"/>
                </a:solidFill>
              </a:rPr>
              <a:t>Market value of houses range up to 500K (less costly houses as compared to X5 and GV80 owners)</a:t>
            </a:r>
            <a:endParaRPr dirty="0">
              <a:solidFill>
                <a:srgbClr val="980000"/>
              </a:solidFill>
            </a:endParaRPr>
          </a:p>
          <a:p>
            <a:pPr marL="342900" lvl="0" indent="-349250" algn="l" rtl="0">
              <a:spcBef>
                <a:spcPts val="0"/>
              </a:spcBef>
              <a:spcAft>
                <a:spcPts val="0"/>
              </a:spcAft>
              <a:buSzPts val="2800"/>
              <a:buChar char="•"/>
            </a:pPr>
            <a:r>
              <a:rPr lang="en-US" dirty="0"/>
              <a:t>80% of Aviator owners are English and around 10% are </a:t>
            </a:r>
            <a:r>
              <a:rPr lang="en-US" dirty="0" smtClean="0"/>
              <a:t>Spanish </a:t>
            </a:r>
            <a:r>
              <a:rPr lang="en-US" dirty="0"/>
              <a:t>(greater as compared to GV80 and X5)</a:t>
            </a:r>
            <a:endParaRPr dirty="0"/>
          </a:p>
          <a:p>
            <a:pPr marL="342900" lvl="0" indent="-349250" algn="l" rtl="0">
              <a:spcBef>
                <a:spcPts val="0"/>
              </a:spcBef>
              <a:spcAft>
                <a:spcPts val="0"/>
              </a:spcAft>
              <a:buClr>
                <a:srgbClr val="980000"/>
              </a:buClr>
              <a:buSzPts val="2800"/>
              <a:buChar char="•"/>
            </a:pPr>
            <a:r>
              <a:rPr lang="en-US" dirty="0">
                <a:solidFill>
                  <a:srgbClr val="980000"/>
                </a:solidFill>
              </a:rPr>
              <a:t>These owners are mostly single/ unmarried</a:t>
            </a:r>
            <a:endParaRPr dirty="0">
              <a:solidFill>
                <a:srgbClr val="980000"/>
              </a:solidFill>
            </a:endParaRPr>
          </a:p>
          <a:p>
            <a:pPr marL="342900" lvl="0" indent="-349250" algn="l" rtl="0">
              <a:spcBef>
                <a:spcPts val="0"/>
              </a:spcBef>
              <a:spcAft>
                <a:spcPts val="0"/>
              </a:spcAft>
              <a:buSzPts val="2800"/>
              <a:buChar char="•"/>
            </a:pPr>
            <a:r>
              <a:rPr lang="en-US" dirty="0"/>
              <a:t>Race wise mostly White people and then Hispanic (11%)</a:t>
            </a:r>
            <a:endParaRPr dirty="0">
              <a:solidFill>
                <a:srgbClr val="980000"/>
              </a:solidFill>
            </a:endParaRPr>
          </a:p>
        </p:txBody>
      </p:sp>
      <p:sp>
        <p:nvSpPr>
          <p:cNvPr id="263" name="Google Shape;263;g24d21b00ba2_0_18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Aviator Model - Lincoln</a:t>
            </a:r>
            <a:endParaRPr/>
          </a:p>
        </p:txBody>
      </p:sp>
      <p:pic>
        <p:nvPicPr>
          <p:cNvPr id="264" name="Google Shape;264;g24d21b00ba2_0_187"/>
          <p:cNvPicPr preferRelativeResize="0"/>
          <p:nvPr/>
        </p:nvPicPr>
        <p:blipFill rotWithShape="1">
          <a:blip r:embed="rId3">
            <a:alphaModFix/>
          </a:blip>
          <a:srcRect/>
          <a:stretch/>
        </p:blipFill>
        <p:spPr>
          <a:xfrm>
            <a:off x="9156357" y="172998"/>
            <a:ext cx="3035643" cy="3152775"/>
          </a:xfrm>
          <a:prstGeom prst="rect">
            <a:avLst/>
          </a:prstGeom>
          <a:noFill/>
          <a:ln>
            <a:noFill/>
          </a:ln>
        </p:spPr>
      </p:pic>
      <p:pic>
        <p:nvPicPr>
          <p:cNvPr id="265" name="Google Shape;265;g24d21b00ba2_0_187"/>
          <p:cNvPicPr preferRelativeResize="0">
            <a:picLocks noGrp="1"/>
          </p:cNvPicPr>
          <p:nvPr>
            <p:ph type="body" idx="1"/>
          </p:nvPr>
        </p:nvPicPr>
        <p:blipFill rotWithShape="1">
          <a:blip r:embed="rId4">
            <a:alphaModFix/>
          </a:blip>
          <a:srcRect/>
          <a:stretch/>
        </p:blipFill>
        <p:spPr>
          <a:xfrm>
            <a:off x="6228998" y="3720283"/>
            <a:ext cx="3043509" cy="2628900"/>
          </a:xfrm>
          <a:prstGeom prst="rect">
            <a:avLst/>
          </a:prstGeom>
          <a:noFill/>
          <a:ln>
            <a:noFill/>
          </a:ln>
        </p:spPr>
      </p:pic>
      <p:pic>
        <p:nvPicPr>
          <p:cNvPr id="266" name="Google Shape;266;g24d21b00ba2_0_187"/>
          <p:cNvPicPr preferRelativeResize="0"/>
          <p:nvPr/>
        </p:nvPicPr>
        <p:blipFill rotWithShape="1">
          <a:blip r:embed="rId5">
            <a:alphaModFix/>
          </a:blip>
          <a:srcRect/>
          <a:stretch/>
        </p:blipFill>
        <p:spPr>
          <a:xfrm>
            <a:off x="9156357" y="3476625"/>
            <a:ext cx="3035643" cy="3381375"/>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Google Shape;257;g24d21b00ba2_0_179"/>
          <p:cNvPicPr preferRelativeResize="0">
            <a:picLocks/>
          </p:cNvPicPr>
          <p:nvPr/>
        </p:nvPicPr>
        <p:blipFill rotWithShape="1">
          <a:blip r:embed="rId6">
            <a:alphaModFix/>
          </a:blip>
          <a:srcRect/>
          <a:stretch/>
        </p:blipFill>
        <p:spPr>
          <a:xfrm>
            <a:off x="6228998" y="172998"/>
            <a:ext cx="2927359" cy="3448200"/>
          </a:xfrm>
          <a:prstGeom prst="rect">
            <a:avLst/>
          </a:prstGeom>
          <a:noFill/>
          <a:ln>
            <a:noFill/>
          </a:ln>
        </p:spPr>
      </p:pic>
      <p:pic>
        <p:nvPicPr>
          <p:cNvPr id="10" name="Picture 9"/>
          <p:cNvPicPr>
            <a:picLocks noChangeAspect="1"/>
          </p:cNvPicPr>
          <p:nvPr/>
        </p:nvPicPr>
        <p:blipFill>
          <a:blip r:embed="rId7"/>
          <a:stretch>
            <a:fillRect/>
          </a:stretch>
        </p:blipFill>
        <p:spPr>
          <a:xfrm flipH="1">
            <a:off x="672290" y="2005795"/>
            <a:ext cx="518160" cy="518160"/>
          </a:xfrm>
          <a:prstGeom prst="rect">
            <a:avLst/>
          </a:prstGeom>
        </p:spPr>
      </p:pic>
      <p:pic>
        <p:nvPicPr>
          <p:cNvPr id="11" name="Picture 10"/>
          <p:cNvPicPr>
            <a:picLocks noChangeAspect="1"/>
          </p:cNvPicPr>
          <p:nvPr/>
        </p:nvPicPr>
        <p:blipFill>
          <a:blip r:embed="rId7"/>
          <a:stretch>
            <a:fillRect/>
          </a:stretch>
        </p:blipFill>
        <p:spPr>
          <a:xfrm flipH="1">
            <a:off x="672290" y="3501175"/>
            <a:ext cx="518160" cy="518160"/>
          </a:xfrm>
          <a:prstGeom prst="rect">
            <a:avLst/>
          </a:prstGeom>
        </p:spPr>
      </p:pic>
      <p:pic>
        <p:nvPicPr>
          <p:cNvPr id="12" name="Picture 11"/>
          <p:cNvPicPr>
            <a:picLocks noChangeAspect="1"/>
          </p:cNvPicPr>
          <p:nvPr/>
        </p:nvPicPr>
        <p:blipFill>
          <a:blip r:embed="rId7"/>
          <a:stretch>
            <a:fillRect/>
          </a:stretch>
        </p:blipFill>
        <p:spPr>
          <a:xfrm flipH="1">
            <a:off x="672290" y="5034733"/>
            <a:ext cx="518160" cy="518160"/>
          </a:xfrm>
          <a:prstGeom prst="rect">
            <a:avLst/>
          </a:prstGeom>
        </p:spPr>
      </p:pic>
      <p:pic>
        <p:nvPicPr>
          <p:cNvPr id="13" name="Picture 12"/>
          <p:cNvPicPr>
            <a:picLocks noChangeAspect="1"/>
          </p:cNvPicPr>
          <p:nvPr/>
        </p:nvPicPr>
        <p:blipFill>
          <a:blip r:embed="rId7"/>
          <a:stretch>
            <a:fillRect/>
          </a:stretch>
        </p:blipFill>
        <p:spPr>
          <a:xfrm flipH="1">
            <a:off x="672290" y="5831023"/>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People Select Different Make/ Models?</a:t>
            </a:r>
            <a:endParaRPr/>
          </a:p>
        </p:txBody>
      </p:sp>
      <p:sp>
        <p:nvSpPr>
          <p:cNvPr id="91" name="Google Shape;91;p2"/>
          <p:cNvSpPr txBox="1">
            <a:spLocks noGrp="1"/>
          </p:cNvSpPr>
          <p:nvPr>
            <p:ph type="body" idx="1"/>
          </p:nvPr>
        </p:nvSpPr>
        <p:spPr>
          <a:xfrm>
            <a:off x="838200" y="1825624"/>
            <a:ext cx="10515600" cy="503237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60000"/>
              </a:lnSpc>
              <a:spcBef>
                <a:spcPts val="0"/>
              </a:spcBef>
              <a:spcAft>
                <a:spcPts val="0"/>
              </a:spcAft>
              <a:buClr>
                <a:schemeClr val="dk1"/>
              </a:buClr>
              <a:buSzPts val="2800"/>
              <a:buChar char="•"/>
            </a:pPr>
            <a:r>
              <a:rPr lang="en-US" dirty="0"/>
              <a:t>Brand Reputation and Reliability</a:t>
            </a:r>
            <a:endParaRPr dirty="0"/>
          </a:p>
          <a:p>
            <a:pPr marL="228600" lvl="0" indent="-228600" algn="l" rtl="0">
              <a:lnSpc>
                <a:spcPct val="160000"/>
              </a:lnSpc>
              <a:spcBef>
                <a:spcPts val="1000"/>
              </a:spcBef>
              <a:spcAft>
                <a:spcPts val="0"/>
              </a:spcAft>
              <a:buClr>
                <a:schemeClr val="dk1"/>
              </a:buClr>
              <a:buSzPts val="2800"/>
              <a:buChar char="•"/>
            </a:pPr>
            <a:r>
              <a:rPr lang="en-US" dirty="0"/>
              <a:t>Performance and Driving Experience</a:t>
            </a:r>
            <a:endParaRPr dirty="0"/>
          </a:p>
          <a:p>
            <a:pPr marL="228600" lvl="0" indent="-228600" algn="l" rtl="0">
              <a:lnSpc>
                <a:spcPct val="160000"/>
              </a:lnSpc>
              <a:spcBef>
                <a:spcPts val="1000"/>
              </a:spcBef>
              <a:spcAft>
                <a:spcPts val="0"/>
              </a:spcAft>
              <a:buClr>
                <a:schemeClr val="dk1"/>
              </a:buClr>
              <a:buSzPts val="2800"/>
              <a:buChar char="•"/>
            </a:pPr>
            <a:r>
              <a:rPr lang="en-US" dirty="0"/>
              <a:t>Safety Features</a:t>
            </a:r>
            <a:endParaRPr dirty="0"/>
          </a:p>
          <a:p>
            <a:pPr marL="228600" lvl="0" indent="-228600" algn="l" rtl="0">
              <a:lnSpc>
                <a:spcPct val="160000"/>
              </a:lnSpc>
              <a:spcBef>
                <a:spcPts val="1000"/>
              </a:spcBef>
              <a:spcAft>
                <a:spcPts val="0"/>
              </a:spcAft>
              <a:buClr>
                <a:schemeClr val="dk1"/>
              </a:buClr>
              <a:buSzPts val="2800"/>
              <a:buChar char="•"/>
            </a:pPr>
            <a:r>
              <a:rPr lang="en-US" dirty="0"/>
              <a:t>Styling and Design </a:t>
            </a:r>
            <a:endParaRPr dirty="0"/>
          </a:p>
          <a:p>
            <a:pPr marL="228600" lvl="0" indent="-228600" algn="l" rtl="0">
              <a:lnSpc>
                <a:spcPct val="160000"/>
              </a:lnSpc>
              <a:spcBef>
                <a:spcPts val="1000"/>
              </a:spcBef>
              <a:spcAft>
                <a:spcPts val="0"/>
              </a:spcAft>
              <a:buClr>
                <a:schemeClr val="dk1"/>
              </a:buClr>
              <a:buSzPts val="2800"/>
              <a:buChar char="•"/>
            </a:pPr>
            <a:r>
              <a:rPr lang="en-US" dirty="0"/>
              <a:t>Fuel Efficiency </a:t>
            </a:r>
            <a:endParaRPr dirty="0"/>
          </a:p>
          <a:p>
            <a:pPr marL="228600" lvl="0" indent="-228600" algn="l" rtl="0">
              <a:lnSpc>
                <a:spcPct val="160000"/>
              </a:lnSpc>
              <a:spcBef>
                <a:spcPts val="1000"/>
              </a:spcBef>
              <a:spcAft>
                <a:spcPts val="0"/>
              </a:spcAft>
              <a:buClr>
                <a:schemeClr val="dk1"/>
              </a:buClr>
              <a:buSzPts val="2800"/>
              <a:buChar char="•"/>
            </a:pPr>
            <a:r>
              <a:rPr lang="en-US" dirty="0"/>
              <a:t>Affordability</a:t>
            </a:r>
            <a:endParaRPr dirty="0"/>
          </a:p>
          <a:p>
            <a:pPr marL="228600" lvl="0" indent="-228600" algn="l" rtl="0">
              <a:lnSpc>
                <a:spcPct val="160000"/>
              </a:lnSpc>
              <a:spcBef>
                <a:spcPts val="1000"/>
              </a:spcBef>
              <a:spcAft>
                <a:spcPts val="0"/>
              </a:spcAft>
              <a:buClr>
                <a:schemeClr val="dk1"/>
              </a:buClr>
              <a:buSzPts val="2800"/>
              <a:buChar char="•"/>
            </a:pPr>
            <a:r>
              <a:rPr lang="en-US" dirty="0"/>
              <a:t>Personal Preferences (We are going to analyze these) </a:t>
            </a:r>
            <a:endParaRPr dirty="0"/>
          </a:p>
        </p:txBody>
      </p:sp>
      <p:cxnSp>
        <p:nvCxnSpPr>
          <p:cNvPr id="4" name="Straight Connector 3"/>
          <p:cNvCxnSpPr/>
          <p:nvPr/>
        </p:nvCxnSpPr>
        <p:spPr>
          <a:xfrm>
            <a:off x="1029535" y="1428750"/>
            <a:ext cx="9645251"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flipH="1">
            <a:off x="579120" y="1974216"/>
            <a:ext cx="518160" cy="518160"/>
          </a:xfrm>
          <a:prstGeom prst="rect">
            <a:avLst/>
          </a:prstGeom>
        </p:spPr>
      </p:pic>
      <p:pic>
        <p:nvPicPr>
          <p:cNvPr id="6" name="Picture 5"/>
          <p:cNvPicPr>
            <a:picLocks noChangeAspect="1"/>
          </p:cNvPicPr>
          <p:nvPr/>
        </p:nvPicPr>
        <p:blipFill>
          <a:blip r:embed="rId3"/>
          <a:stretch>
            <a:fillRect/>
          </a:stretch>
        </p:blipFill>
        <p:spPr>
          <a:xfrm flipH="1">
            <a:off x="583044" y="2627312"/>
            <a:ext cx="518160" cy="518160"/>
          </a:xfrm>
          <a:prstGeom prst="rect">
            <a:avLst/>
          </a:prstGeom>
        </p:spPr>
      </p:pic>
      <p:pic>
        <p:nvPicPr>
          <p:cNvPr id="7" name="Picture 6"/>
          <p:cNvPicPr>
            <a:picLocks noChangeAspect="1"/>
          </p:cNvPicPr>
          <p:nvPr/>
        </p:nvPicPr>
        <p:blipFill>
          <a:blip r:embed="rId3"/>
          <a:stretch>
            <a:fillRect/>
          </a:stretch>
        </p:blipFill>
        <p:spPr>
          <a:xfrm flipH="1">
            <a:off x="586968" y="3379264"/>
            <a:ext cx="518160" cy="518160"/>
          </a:xfrm>
          <a:prstGeom prst="rect">
            <a:avLst/>
          </a:prstGeom>
        </p:spPr>
      </p:pic>
      <p:pic>
        <p:nvPicPr>
          <p:cNvPr id="8" name="Picture 7"/>
          <p:cNvPicPr>
            <a:picLocks noChangeAspect="1"/>
          </p:cNvPicPr>
          <p:nvPr/>
        </p:nvPicPr>
        <p:blipFill>
          <a:blip r:embed="rId3"/>
          <a:stretch>
            <a:fillRect/>
          </a:stretch>
        </p:blipFill>
        <p:spPr>
          <a:xfrm flipH="1">
            <a:off x="590892" y="4131216"/>
            <a:ext cx="518160" cy="518160"/>
          </a:xfrm>
          <a:prstGeom prst="rect">
            <a:avLst/>
          </a:prstGeom>
        </p:spPr>
      </p:pic>
      <p:pic>
        <p:nvPicPr>
          <p:cNvPr id="9" name="Picture 8"/>
          <p:cNvPicPr>
            <a:picLocks noChangeAspect="1"/>
          </p:cNvPicPr>
          <p:nvPr/>
        </p:nvPicPr>
        <p:blipFill>
          <a:blip r:embed="rId3"/>
          <a:stretch>
            <a:fillRect/>
          </a:stretch>
        </p:blipFill>
        <p:spPr>
          <a:xfrm flipH="1">
            <a:off x="594816" y="4846097"/>
            <a:ext cx="518160" cy="518160"/>
          </a:xfrm>
          <a:prstGeom prst="rect">
            <a:avLst/>
          </a:prstGeom>
        </p:spPr>
      </p:pic>
      <p:pic>
        <p:nvPicPr>
          <p:cNvPr id="10" name="Picture 9"/>
          <p:cNvPicPr>
            <a:picLocks noChangeAspect="1"/>
          </p:cNvPicPr>
          <p:nvPr/>
        </p:nvPicPr>
        <p:blipFill>
          <a:blip r:embed="rId3"/>
          <a:stretch>
            <a:fillRect/>
          </a:stretch>
        </p:blipFill>
        <p:spPr>
          <a:xfrm flipH="1">
            <a:off x="598740" y="5548621"/>
            <a:ext cx="518160" cy="518160"/>
          </a:xfrm>
          <a:prstGeom prst="rect">
            <a:avLst/>
          </a:prstGeom>
        </p:spPr>
      </p:pic>
      <p:pic>
        <p:nvPicPr>
          <p:cNvPr id="11" name="Picture 10"/>
          <p:cNvPicPr>
            <a:picLocks noChangeAspect="1"/>
          </p:cNvPicPr>
          <p:nvPr/>
        </p:nvPicPr>
        <p:blipFill>
          <a:blip r:embed="rId3"/>
          <a:stretch>
            <a:fillRect/>
          </a:stretch>
        </p:blipFill>
        <p:spPr>
          <a:xfrm flipH="1">
            <a:off x="602664" y="6251145"/>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4d21b00ba2_0_196"/>
          <p:cNvSpPr txBox="1">
            <a:spLocks noGrp="1"/>
          </p:cNvSpPr>
          <p:nvPr>
            <p:ph type="body" idx="1"/>
          </p:nvPr>
        </p:nvSpPr>
        <p:spPr>
          <a:xfrm>
            <a:off x="838200" y="1616775"/>
            <a:ext cx="62331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Drinks coffee more than X5</a:t>
            </a:r>
            <a:endParaRPr/>
          </a:p>
          <a:p>
            <a:pPr marL="342900" lvl="0" indent="-349250" algn="l" rtl="0">
              <a:spcBef>
                <a:spcPts val="0"/>
              </a:spcBef>
              <a:spcAft>
                <a:spcPts val="0"/>
              </a:spcAft>
              <a:buClr>
                <a:srgbClr val="980000"/>
              </a:buClr>
              <a:buSzPts val="2800"/>
              <a:buChar char="•"/>
            </a:pPr>
            <a:r>
              <a:rPr lang="en-US">
                <a:solidFill>
                  <a:srgbClr val="980000"/>
                </a:solidFill>
              </a:rPr>
              <a:t>Used_re_agnt_f_r</a:t>
            </a:r>
            <a:endParaRPr>
              <a:solidFill>
                <a:srgbClr val="980000"/>
              </a:solidFill>
            </a:endParaRPr>
          </a:p>
          <a:p>
            <a:pPr marL="342900" lvl="0" indent="-349250" algn="l" rtl="0">
              <a:spcBef>
                <a:spcPts val="0"/>
              </a:spcBef>
              <a:spcAft>
                <a:spcPts val="0"/>
              </a:spcAft>
              <a:buSzPts val="2800"/>
              <a:buChar char="•"/>
            </a:pPr>
            <a:r>
              <a:rPr lang="en-US"/>
              <a:t>hh_1_vac_wknd_hom_fin</a:t>
            </a:r>
            <a:endParaRPr/>
          </a:p>
        </p:txBody>
      </p:sp>
      <p:sp>
        <p:nvSpPr>
          <p:cNvPr id="272" name="Google Shape;272;g24d21b00ba2_0_19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Aviator Model - Lincoln</a:t>
            </a:r>
            <a:endParaRPr/>
          </a:p>
        </p:txBody>
      </p:sp>
      <p:pic>
        <p:nvPicPr>
          <p:cNvPr id="273" name="Google Shape;273;g24d21b00ba2_0_196"/>
          <p:cNvPicPr preferRelativeResize="0"/>
          <p:nvPr/>
        </p:nvPicPr>
        <p:blipFill rotWithShape="1">
          <a:blip r:embed="rId3">
            <a:alphaModFix/>
          </a:blip>
          <a:srcRect/>
          <a:stretch/>
        </p:blipFill>
        <p:spPr>
          <a:xfrm>
            <a:off x="192375" y="4047525"/>
            <a:ext cx="3762375" cy="2686050"/>
          </a:xfrm>
          <a:prstGeom prst="rect">
            <a:avLst/>
          </a:prstGeom>
          <a:noFill/>
          <a:ln>
            <a:noFill/>
          </a:ln>
        </p:spPr>
      </p:pic>
      <p:pic>
        <p:nvPicPr>
          <p:cNvPr id="274" name="Google Shape;274;g24d21b00ba2_0_196"/>
          <p:cNvPicPr preferRelativeResize="0"/>
          <p:nvPr/>
        </p:nvPicPr>
        <p:blipFill rotWithShape="1">
          <a:blip r:embed="rId4">
            <a:alphaModFix/>
          </a:blip>
          <a:srcRect/>
          <a:stretch/>
        </p:blipFill>
        <p:spPr>
          <a:xfrm>
            <a:off x="4214812" y="4047525"/>
            <a:ext cx="3762375" cy="2686050"/>
          </a:xfrm>
          <a:prstGeom prst="rect">
            <a:avLst/>
          </a:prstGeom>
          <a:noFill/>
          <a:ln>
            <a:noFill/>
          </a:ln>
        </p:spPr>
      </p:pic>
      <p:pic>
        <p:nvPicPr>
          <p:cNvPr id="275" name="Google Shape;275;g24d21b00ba2_0_196"/>
          <p:cNvPicPr preferRelativeResize="0"/>
          <p:nvPr/>
        </p:nvPicPr>
        <p:blipFill rotWithShape="1">
          <a:blip r:embed="rId5">
            <a:alphaModFix/>
          </a:blip>
          <a:srcRect/>
          <a:stretch/>
        </p:blipFill>
        <p:spPr>
          <a:xfrm>
            <a:off x="8264613" y="4047525"/>
            <a:ext cx="3762375" cy="268605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9" name="Google Shape;289;g24d21b00ba2_0_268"/>
          <p:cNvPicPr preferRelativeResize="0"/>
          <p:nvPr/>
        </p:nvPicPr>
        <p:blipFill>
          <a:blip r:embed="rId3">
            <a:alphaModFix/>
          </a:blip>
          <a:stretch>
            <a:fillRect/>
          </a:stretch>
        </p:blipFill>
        <p:spPr>
          <a:xfrm>
            <a:off x="6858000" y="1772150"/>
            <a:ext cx="5128299" cy="2734400"/>
          </a:xfrm>
          <a:prstGeom prst="rect">
            <a:avLst/>
          </a:prstGeom>
          <a:noFill/>
          <a:ln>
            <a:noFill/>
          </a:ln>
        </p:spPr>
      </p:pic>
      <p:sp>
        <p:nvSpPr>
          <p:cNvPr id="280" name="Google Shape;280;g24d21b00ba2_0_26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Lincoln Aviator Model - Owner Persona</a:t>
            </a:r>
            <a:endParaRPr/>
          </a:p>
        </p:txBody>
      </p:sp>
      <p:pic>
        <p:nvPicPr>
          <p:cNvPr id="281" name="Google Shape;281;g24d21b00ba2_0_268"/>
          <p:cNvPicPr preferRelativeResize="0"/>
          <p:nvPr/>
        </p:nvPicPr>
        <p:blipFill>
          <a:blip r:embed="rId4">
            <a:alphaModFix/>
          </a:blip>
          <a:stretch>
            <a:fillRect/>
          </a:stretch>
        </p:blipFill>
        <p:spPr>
          <a:xfrm>
            <a:off x="113675" y="1592800"/>
            <a:ext cx="1325700" cy="1325700"/>
          </a:xfrm>
          <a:prstGeom prst="rect">
            <a:avLst/>
          </a:prstGeom>
          <a:noFill/>
          <a:ln>
            <a:noFill/>
          </a:ln>
        </p:spPr>
      </p:pic>
      <p:sp>
        <p:nvSpPr>
          <p:cNvPr id="282" name="Google Shape;282;g24d21b00ba2_0_268"/>
          <p:cNvSpPr txBox="1">
            <a:spLocks noGrp="1"/>
          </p:cNvSpPr>
          <p:nvPr>
            <p:ph type="body" idx="1"/>
          </p:nvPr>
        </p:nvSpPr>
        <p:spPr>
          <a:xfrm>
            <a:off x="1412375" y="1346875"/>
            <a:ext cx="6481800" cy="15240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None/>
            </a:pPr>
            <a:endParaRPr/>
          </a:p>
          <a:p>
            <a:pPr marL="342900" lvl="0" indent="-309245" algn="l" rtl="0">
              <a:spcBef>
                <a:spcPts val="0"/>
              </a:spcBef>
              <a:spcAft>
                <a:spcPts val="0"/>
              </a:spcAft>
              <a:buSzPct val="100000"/>
              <a:buChar char="•"/>
            </a:pPr>
            <a:r>
              <a:rPr lang="en-US"/>
              <a:t>Home Ownership: 85% homeowners</a:t>
            </a:r>
            <a:endParaRPr/>
          </a:p>
          <a:p>
            <a:pPr marL="342900" lvl="0" indent="-260032" algn="l" rtl="0">
              <a:spcBef>
                <a:spcPts val="0"/>
              </a:spcBef>
              <a:spcAft>
                <a:spcPts val="0"/>
              </a:spcAft>
              <a:buSzPct val="64285"/>
              <a:buChar char="•"/>
            </a:pPr>
            <a:r>
              <a:rPr lang="en-US"/>
              <a:t>Home Type: Usually old/ aged house</a:t>
            </a:r>
            <a:endParaRPr/>
          </a:p>
          <a:p>
            <a:pPr marL="342900" lvl="0" indent="-309245" algn="l" rtl="0">
              <a:spcBef>
                <a:spcPts val="0"/>
              </a:spcBef>
              <a:spcAft>
                <a:spcPts val="0"/>
              </a:spcAft>
              <a:buSzPct val="100000"/>
              <a:buChar char="•"/>
            </a:pPr>
            <a:r>
              <a:rPr lang="en-US"/>
              <a:t>Home Size: Medium to large  sized (&lt; 3K Sq Ft)</a:t>
            </a:r>
            <a:endParaRPr/>
          </a:p>
          <a:p>
            <a:pPr marL="342900" lvl="0" indent="-309245" algn="l" rtl="0">
              <a:spcBef>
                <a:spcPts val="0"/>
              </a:spcBef>
              <a:spcAft>
                <a:spcPts val="0"/>
              </a:spcAft>
              <a:buSzPct val="100000"/>
              <a:buChar char="•"/>
            </a:pPr>
            <a:r>
              <a:rPr lang="en-US"/>
              <a:t>Housing Market Value: Up to $500K </a:t>
            </a:r>
            <a:endParaRPr/>
          </a:p>
          <a:p>
            <a:pPr marL="342900" lvl="0" indent="-260032" algn="l" rtl="0">
              <a:spcBef>
                <a:spcPts val="0"/>
              </a:spcBef>
              <a:spcAft>
                <a:spcPts val="0"/>
              </a:spcAft>
              <a:buSzPct val="64285"/>
              <a:buChar char="•"/>
            </a:pPr>
            <a:r>
              <a:rPr lang="en-US"/>
              <a:t>Minimum Reallocation</a:t>
            </a:r>
            <a:endParaRPr/>
          </a:p>
        </p:txBody>
      </p:sp>
      <p:pic>
        <p:nvPicPr>
          <p:cNvPr id="283" name="Google Shape;283;g24d21b00ba2_0_268"/>
          <p:cNvPicPr preferRelativeResize="0"/>
          <p:nvPr/>
        </p:nvPicPr>
        <p:blipFill>
          <a:blip r:embed="rId5">
            <a:alphaModFix/>
          </a:blip>
          <a:stretch>
            <a:fillRect/>
          </a:stretch>
        </p:blipFill>
        <p:spPr>
          <a:xfrm>
            <a:off x="216875" y="3010100"/>
            <a:ext cx="1119300" cy="1119300"/>
          </a:xfrm>
          <a:prstGeom prst="rect">
            <a:avLst/>
          </a:prstGeom>
          <a:noFill/>
          <a:ln>
            <a:noFill/>
          </a:ln>
        </p:spPr>
      </p:pic>
      <p:sp>
        <p:nvSpPr>
          <p:cNvPr id="284" name="Google Shape;284;g24d21b00ba2_0_268"/>
          <p:cNvSpPr txBox="1">
            <a:spLocks noGrp="1"/>
          </p:cNvSpPr>
          <p:nvPr>
            <p:ph type="body" idx="1"/>
          </p:nvPr>
        </p:nvSpPr>
        <p:spPr>
          <a:xfrm>
            <a:off x="1439375" y="2834116"/>
            <a:ext cx="5843700" cy="1606554"/>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None/>
            </a:pPr>
            <a:endParaRPr dirty="0"/>
          </a:p>
          <a:p>
            <a:pPr marL="342900" lvl="0" indent="-309245" algn="l" rtl="0">
              <a:spcBef>
                <a:spcPts val="0"/>
              </a:spcBef>
              <a:spcAft>
                <a:spcPts val="0"/>
              </a:spcAft>
              <a:buSzPct val="100000"/>
              <a:buChar char="•"/>
            </a:pPr>
            <a:r>
              <a:rPr lang="en-US" dirty="0"/>
              <a:t>Age: 45-75</a:t>
            </a:r>
            <a:endParaRPr dirty="0"/>
          </a:p>
          <a:p>
            <a:pPr marL="342900" lvl="0" indent="-309245" algn="l" rtl="0">
              <a:spcBef>
                <a:spcPts val="0"/>
              </a:spcBef>
              <a:spcAft>
                <a:spcPts val="0"/>
              </a:spcAft>
              <a:buSzPct val="100000"/>
              <a:buChar char="•"/>
            </a:pPr>
            <a:r>
              <a:rPr lang="en-US" dirty="0"/>
              <a:t>Gender: Male and female</a:t>
            </a:r>
            <a:endParaRPr dirty="0"/>
          </a:p>
          <a:p>
            <a:pPr marL="342900" lvl="0" indent="-309245" algn="l" rtl="0">
              <a:spcBef>
                <a:spcPts val="0"/>
              </a:spcBef>
              <a:spcAft>
                <a:spcPts val="0"/>
              </a:spcAft>
              <a:buSzPct val="100000"/>
              <a:buChar char="•"/>
            </a:pPr>
            <a:r>
              <a:rPr lang="en-US" dirty="0"/>
              <a:t>Family Size: Usually Single</a:t>
            </a:r>
            <a:endParaRPr dirty="0"/>
          </a:p>
          <a:p>
            <a:pPr marL="342900" lvl="0" indent="-309245" algn="l" rtl="0">
              <a:spcBef>
                <a:spcPts val="0"/>
              </a:spcBef>
              <a:spcAft>
                <a:spcPts val="0"/>
              </a:spcAft>
              <a:buSzPct val="100000"/>
              <a:buChar char="•"/>
            </a:pPr>
            <a:r>
              <a:rPr lang="en-US" dirty="0"/>
              <a:t>Race: Mostly white followed by Hispanic (11%)</a:t>
            </a:r>
            <a:endParaRPr dirty="0"/>
          </a:p>
        </p:txBody>
      </p:sp>
      <p:pic>
        <p:nvPicPr>
          <p:cNvPr id="285" name="Google Shape;285;g24d21b00ba2_0_268"/>
          <p:cNvPicPr preferRelativeResize="0"/>
          <p:nvPr/>
        </p:nvPicPr>
        <p:blipFill>
          <a:blip r:embed="rId6">
            <a:alphaModFix/>
          </a:blip>
          <a:stretch>
            <a:fillRect/>
          </a:stretch>
        </p:blipFill>
        <p:spPr>
          <a:xfrm>
            <a:off x="113675" y="4229200"/>
            <a:ext cx="1325700" cy="1325700"/>
          </a:xfrm>
          <a:prstGeom prst="rect">
            <a:avLst/>
          </a:prstGeom>
          <a:noFill/>
          <a:ln>
            <a:noFill/>
          </a:ln>
        </p:spPr>
      </p:pic>
      <p:sp>
        <p:nvSpPr>
          <p:cNvPr id="286" name="Google Shape;286;g24d21b00ba2_0_268"/>
          <p:cNvSpPr txBox="1">
            <a:spLocks noGrp="1"/>
          </p:cNvSpPr>
          <p:nvPr>
            <p:ph type="body" idx="1"/>
          </p:nvPr>
        </p:nvSpPr>
        <p:spPr>
          <a:xfrm>
            <a:off x="1439375" y="4322200"/>
            <a:ext cx="7938300" cy="10263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None/>
            </a:pPr>
            <a:endParaRPr dirty="0"/>
          </a:p>
          <a:p>
            <a:pPr marL="342900" lvl="0" indent="-309245" algn="l" rtl="0">
              <a:spcBef>
                <a:spcPts val="0"/>
              </a:spcBef>
              <a:spcAft>
                <a:spcPts val="0"/>
              </a:spcAft>
              <a:buSzPct val="100000"/>
              <a:buChar char="•"/>
            </a:pPr>
            <a:r>
              <a:rPr lang="en-US" dirty="0"/>
              <a:t>Education: 44% High School Graduates</a:t>
            </a:r>
            <a:endParaRPr dirty="0"/>
          </a:p>
          <a:p>
            <a:pPr marL="342900" lvl="0" indent="-309245" algn="l" rtl="0">
              <a:spcBef>
                <a:spcPts val="0"/>
              </a:spcBef>
              <a:spcAft>
                <a:spcPts val="0"/>
              </a:spcAft>
              <a:buSzPct val="100000"/>
              <a:buChar char="•"/>
            </a:pPr>
            <a:r>
              <a:rPr lang="en-US" dirty="0"/>
              <a:t>Occupation: 27% professionals/technical/ white-collar jobs and management positions</a:t>
            </a:r>
            <a:endParaRPr dirty="0"/>
          </a:p>
        </p:txBody>
      </p:sp>
      <p:pic>
        <p:nvPicPr>
          <p:cNvPr id="287" name="Google Shape;287;g24d21b00ba2_0_268"/>
          <p:cNvPicPr preferRelativeResize="0"/>
          <p:nvPr/>
        </p:nvPicPr>
        <p:blipFill>
          <a:blip r:embed="rId7">
            <a:alphaModFix/>
          </a:blip>
          <a:stretch>
            <a:fillRect/>
          </a:stretch>
        </p:blipFill>
        <p:spPr>
          <a:xfrm>
            <a:off x="216875" y="5554904"/>
            <a:ext cx="1119300" cy="1175521"/>
          </a:xfrm>
          <a:prstGeom prst="rect">
            <a:avLst/>
          </a:prstGeom>
          <a:noFill/>
          <a:ln>
            <a:noFill/>
          </a:ln>
        </p:spPr>
      </p:pic>
      <p:sp>
        <p:nvSpPr>
          <p:cNvPr id="288" name="Google Shape;288;g24d21b00ba2_0_268"/>
          <p:cNvSpPr txBox="1">
            <a:spLocks noGrp="1"/>
          </p:cNvSpPr>
          <p:nvPr>
            <p:ph type="body" idx="1"/>
          </p:nvPr>
        </p:nvSpPr>
        <p:spPr>
          <a:xfrm>
            <a:off x="1439375" y="5167175"/>
            <a:ext cx="8279100" cy="16383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Salary: &gt;$30,000</a:t>
            </a:r>
            <a:endParaRPr/>
          </a:p>
          <a:p>
            <a:pPr marL="342900" lvl="0" indent="-322580" algn="l" rtl="0">
              <a:spcBef>
                <a:spcPts val="0"/>
              </a:spcBef>
              <a:spcAft>
                <a:spcPts val="0"/>
              </a:spcAft>
              <a:buSzPct val="100000"/>
              <a:buChar char="•"/>
            </a:pPr>
            <a:r>
              <a:rPr lang="en-US"/>
              <a:t>Spending Habits: Lowest Spenders amongst all</a:t>
            </a:r>
            <a:endParaRPr/>
          </a:p>
          <a:p>
            <a:pPr marL="342900" lvl="0" indent="-322580" algn="l" rtl="0">
              <a:spcBef>
                <a:spcPts val="0"/>
              </a:spcBef>
              <a:spcAft>
                <a:spcPts val="0"/>
              </a:spcAft>
              <a:buSzPct val="100000"/>
              <a:buChar char="•"/>
            </a:pPr>
            <a:r>
              <a:rPr lang="en-US"/>
              <a:t>Coffee Consumption: More often</a:t>
            </a:r>
            <a:endParaRPr/>
          </a:p>
          <a:p>
            <a:pPr marL="342900" lvl="0" indent="-322580" algn="l" rtl="0">
              <a:spcBef>
                <a:spcPts val="0"/>
              </a:spcBef>
              <a:spcAft>
                <a:spcPts val="0"/>
              </a:spcAft>
              <a:buSzPct val="100000"/>
              <a:buChar char="•"/>
            </a:pPr>
            <a:r>
              <a:rPr lang="en-US"/>
              <a:t>Savings Behavior: Financially Conservative and Cost Conscious</a:t>
            </a:r>
            <a:endParaRPr/>
          </a:p>
        </p:txBody>
      </p:sp>
      <p:sp>
        <p:nvSpPr>
          <p:cNvPr id="290" name="Google Shape;290;g24d21b00ba2_0_268"/>
          <p:cNvSpPr/>
          <p:nvPr/>
        </p:nvSpPr>
        <p:spPr>
          <a:xfrm>
            <a:off x="9153524" y="3252749"/>
            <a:ext cx="564925" cy="562175"/>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24d21b00ba2_0_268"/>
          <p:cNvSpPr/>
          <p:nvPr/>
        </p:nvSpPr>
        <p:spPr>
          <a:xfrm>
            <a:off x="10472725" y="27051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24d21b00ba2_0_268"/>
          <p:cNvSpPr txBox="1">
            <a:spLocks noGrp="1"/>
          </p:cNvSpPr>
          <p:nvPr>
            <p:ph type="body" idx="1"/>
          </p:nvPr>
        </p:nvSpPr>
        <p:spPr>
          <a:xfrm>
            <a:off x="9718450" y="4506550"/>
            <a:ext cx="2473500" cy="23286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None/>
            </a:pPr>
            <a:endParaRPr/>
          </a:p>
          <a:p>
            <a:pPr marL="342900" lvl="0" indent="-349250" algn="l" rtl="0">
              <a:spcBef>
                <a:spcPts val="0"/>
              </a:spcBef>
              <a:spcAft>
                <a:spcPts val="0"/>
              </a:spcAft>
              <a:buClr>
                <a:srgbClr val="FF0000"/>
              </a:buClr>
              <a:buSzPts val="2800"/>
              <a:buChar char="•"/>
            </a:pPr>
            <a:r>
              <a:rPr lang="en-US">
                <a:solidFill>
                  <a:srgbClr val="FF0000"/>
                </a:solidFill>
              </a:rPr>
              <a:t>Ethnicity: 80% English, 10% Spanish (High as compared to Others)</a:t>
            </a:r>
            <a:endParaRPr>
              <a:solidFill>
                <a:srgbClr val="0000FF"/>
              </a:solidFill>
            </a:endParaRPr>
          </a:p>
        </p:txBody>
      </p:sp>
      <p:sp>
        <p:nvSpPr>
          <p:cNvPr id="293" name="Google Shape;293;g24d21b00ba2_0_268"/>
          <p:cNvSpPr/>
          <p:nvPr/>
        </p:nvSpPr>
        <p:spPr>
          <a:xfrm>
            <a:off x="10781800" y="3567125"/>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Straight Connector 15"/>
          <p:cNvCxnSpPr/>
          <p:nvPr/>
        </p:nvCxnSpPr>
        <p:spPr>
          <a:xfrm>
            <a:off x="969042" y="1428750"/>
            <a:ext cx="876841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412375" y="1543429"/>
            <a:ext cx="5870700" cy="1360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8" name="Rectangle 17"/>
          <p:cNvSpPr/>
          <p:nvPr/>
        </p:nvSpPr>
        <p:spPr>
          <a:xfrm>
            <a:off x="1412375" y="3001361"/>
            <a:ext cx="5629200"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9" name="Rectangle 18"/>
          <p:cNvSpPr/>
          <p:nvPr/>
        </p:nvSpPr>
        <p:spPr>
          <a:xfrm>
            <a:off x="1379937" y="4455038"/>
            <a:ext cx="7195651" cy="815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0" name="Rectangle 19"/>
          <p:cNvSpPr/>
          <p:nvPr/>
        </p:nvSpPr>
        <p:spPr>
          <a:xfrm>
            <a:off x="1387600" y="5439600"/>
            <a:ext cx="8227650" cy="1395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1" name="Rectangle 20"/>
          <p:cNvSpPr/>
          <p:nvPr/>
        </p:nvSpPr>
        <p:spPr>
          <a:xfrm>
            <a:off x="9821675" y="4766309"/>
            <a:ext cx="2305470" cy="2068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90"/>
                                        </p:tgtEl>
                                        <p:attrNameLst>
                                          <p:attrName>style.visibility</p:attrName>
                                        </p:attrNameLst>
                                      </p:cBhvr>
                                      <p:to>
                                        <p:strVal val="visible"/>
                                      </p:to>
                                    </p:set>
                                    <p:anim calcmode="lin" valueType="num">
                                      <p:cBhvr>
                                        <p:cTn id="27" dur="1000" fill="hold"/>
                                        <p:tgtEl>
                                          <p:spTgt spid="290"/>
                                        </p:tgtEl>
                                        <p:attrNameLst>
                                          <p:attrName>ppt_w</p:attrName>
                                        </p:attrNameLst>
                                      </p:cBhvr>
                                      <p:tavLst>
                                        <p:tav tm="0">
                                          <p:val>
                                            <p:fltVal val="0"/>
                                          </p:val>
                                        </p:tav>
                                        <p:tav tm="100000">
                                          <p:val>
                                            <p:strVal val="#ppt_w"/>
                                          </p:val>
                                        </p:tav>
                                      </p:tavLst>
                                    </p:anim>
                                    <p:anim calcmode="lin" valueType="num">
                                      <p:cBhvr>
                                        <p:cTn id="28" dur="1000" fill="hold"/>
                                        <p:tgtEl>
                                          <p:spTgt spid="290"/>
                                        </p:tgtEl>
                                        <p:attrNameLst>
                                          <p:attrName>ppt_h</p:attrName>
                                        </p:attrNameLst>
                                      </p:cBhvr>
                                      <p:tavLst>
                                        <p:tav tm="0">
                                          <p:val>
                                            <p:fltVal val="0"/>
                                          </p:val>
                                        </p:tav>
                                        <p:tav tm="100000">
                                          <p:val>
                                            <p:strVal val="#ppt_h"/>
                                          </p:val>
                                        </p:tav>
                                      </p:tavLst>
                                    </p:anim>
                                    <p:anim calcmode="lin" valueType="num">
                                      <p:cBhvr>
                                        <p:cTn id="29" dur="1000" fill="hold"/>
                                        <p:tgtEl>
                                          <p:spTgt spid="290"/>
                                        </p:tgtEl>
                                        <p:attrNameLst>
                                          <p:attrName>style.rotation</p:attrName>
                                        </p:attrNameLst>
                                      </p:cBhvr>
                                      <p:tavLst>
                                        <p:tav tm="0">
                                          <p:val>
                                            <p:fltVal val="90"/>
                                          </p:val>
                                        </p:tav>
                                        <p:tav tm="100000">
                                          <p:val>
                                            <p:fltVal val="0"/>
                                          </p:val>
                                        </p:tav>
                                      </p:tavLst>
                                    </p:anim>
                                    <p:animEffect transition="in" filter="fade">
                                      <p:cBhvr>
                                        <p:cTn id="30" dur="1000"/>
                                        <p:tgtEl>
                                          <p:spTgt spid="29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anim calcmode="lin" valueType="num">
                                      <p:cBhvr>
                                        <p:cTn id="35" dur="1000" fill="hold"/>
                                        <p:tgtEl>
                                          <p:spTgt spid="291"/>
                                        </p:tgtEl>
                                        <p:attrNameLst>
                                          <p:attrName>ppt_w</p:attrName>
                                        </p:attrNameLst>
                                      </p:cBhvr>
                                      <p:tavLst>
                                        <p:tav tm="0">
                                          <p:val>
                                            <p:fltVal val="0"/>
                                          </p:val>
                                        </p:tav>
                                        <p:tav tm="100000">
                                          <p:val>
                                            <p:strVal val="#ppt_w"/>
                                          </p:val>
                                        </p:tav>
                                      </p:tavLst>
                                    </p:anim>
                                    <p:anim calcmode="lin" valueType="num">
                                      <p:cBhvr>
                                        <p:cTn id="36" dur="1000" fill="hold"/>
                                        <p:tgtEl>
                                          <p:spTgt spid="291"/>
                                        </p:tgtEl>
                                        <p:attrNameLst>
                                          <p:attrName>ppt_h</p:attrName>
                                        </p:attrNameLst>
                                      </p:cBhvr>
                                      <p:tavLst>
                                        <p:tav tm="0">
                                          <p:val>
                                            <p:fltVal val="0"/>
                                          </p:val>
                                        </p:tav>
                                        <p:tav tm="100000">
                                          <p:val>
                                            <p:strVal val="#ppt_h"/>
                                          </p:val>
                                        </p:tav>
                                      </p:tavLst>
                                    </p:anim>
                                    <p:anim calcmode="lin" valueType="num">
                                      <p:cBhvr>
                                        <p:cTn id="37" dur="1000" fill="hold"/>
                                        <p:tgtEl>
                                          <p:spTgt spid="291"/>
                                        </p:tgtEl>
                                        <p:attrNameLst>
                                          <p:attrName>style.rotation</p:attrName>
                                        </p:attrNameLst>
                                      </p:cBhvr>
                                      <p:tavLst>
                                        <p:tav tm="0">
                                          <p:val>
                                            <p:fltVal val="90"/>
                                          </p:val>
                                        </p:tav>
                                        <p:tav tm="100000">
                                          <p:val>
                                            <p:fltVal val="0"/>
                                          </p:val>
                                        </p:tav>
                                      </p:tavLst>
                                    </p:anim>
                                    <p:animEffect transition="in" filter="fade">
                                      <p:cBhvr>
                                        <p:cTn id="38" dur="1000"/>
                                        <p:tgtEl>
                                          <p:spTgt spid="291"/>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293"/>
                                        </p:tgtEl>
                                        <p:attrNameLst>
                                          <p:attrName>style.visibility</p:attrName>
                                        </p:attrNameLst>
                                      </p:cBhvr>
                                      <p:to>
                                        <p:strVal val="visible"/>
                                      </p:to>
                                    </p:set>
                                    <p:anim calcmode="lin" valueType="num">
                                      <p:cBhvr>
                                        <p:cTn id="43" dur="1000" fill="hold"/>
                                        <p:tgtEl>
                                          <p:spTgt spid="293"/>
                                        </p:tgtEl>
                                        <p:attrNameLst>
                                          <p:attrName>ppt_w</p:attrName>
                                        </p:attrNameLst>
                                      </p:cBhvr>
                                      <p:tavLst>
                                        <p:tav tm="0">
                                          <p:val>
                                            <p:fltVal val="0"/>
                                          </p:val>
                                        </p:tav>
                                        <p:tav tm="100000">
                                          <p:val>
                                            <p:strVal val="#ppt_w"/>
                                          </p:val>
                                        </p:tav>
                                      </p:tavLst>
                                    </p:anim>
                                    <p:anim calcmode="lin" valueType="num">
                                      <p:cBhvr>
                                        <p:cTn id="44" dur="1000" fill="hold"/>
                                        <p:tgtEl>
                                          <p:spTgt spid="293"/>
                                        </p:tgtEl>
                                        <p:attrNameLst>
                                          <p:attrName>ppt_h</p:attrName>
                                        </p:attrNameLst>
                                      </p:cBhvr>
                                      <p:tavLst>
                                        <p:tav tm="0">
                                          <p:val>
                                            <p:fltVal val="0"/>
                                          </p:val>
                                        </p:tav>
                                        <p:tav tm="100000">
                                          <p:val>
                                            <p:strVal val="#ppt_h"/>
                                          </p:val>
                                        </p:tav>
                                      </p:tavLst>
                                    </p:anim>
                                    <p:anim calcmode="lin" valueType="num">
                                      <p:cBhvr>
                                        <p:cTn id="45" dur="1000" fill="hold"/>
                                        <p:tgtEl>
                                          <p:spTgt spid="293"/>
                                        </p:tgtEl>
                                        <p:attrNameLst>
                                          <p:attrName>style.rotation</p:attrName>
                                        </p:attrNameLst>
                                      </p:cBhvr>
                                      <p:tavLst>
                                        <p:tav tm="0">
                                          <p:val>
                                            <p:fltVal val="90"/>
                                          </p:val>
                                        </p:tav>
                                        <p:tav tm="100000">
                                          <p:val>
                                            <p:fltVal val="0"/>
                                          </p:val>
                                        </p:tav>
                                      </p:tavLst>
                                    </p:anim>
                                    <p:animEffect transition="in" filter="fade">
                                      <p:cBhvr>
                                        <p:cTn id="46" dur="1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91" grpId="0" animBg="1"/>
      <p:bldP spid="293"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4d21b00ba2_0_210"/>
          <p:cNvSpPr txBox="1">
            <a:spLocks noGrp="1"/>
          </p:cNvSpPr>
          <p:nvPr>
            <p:ph type="body" idx="1"/>
          </p:nvPr>
        </p:nvSpPr>
        <p:spPr>
          <a:xfrm>
            <a:off x="838200" y="1616775"/>
            <a:ext cx="4586416"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a:p>
            <a:pPr marL="342900" lvl="0" indent="-349250" algn="just" rtl="0">
              <a:spcBef>
                <a:spcPts val="0"/>
              </a:spcBef>
              <a:spcAft>
                <a:spcPts val="0"/>
              </a:spcAft>
              <a:buSzPts val="2800"/>
              <a:buChar char="•"/>
            </a:pPr>
            <a:r>
              <a:rPr lang="en-US" dirty="0"/>
              <a:t>GLE model mostly used by individuals of age bracket 45 to 75 both male and female</a:t>
            </a:r>
            <a:endParaRPr dirty="0"/>
          </a:p>
          <a:p>
            <a:pPr marL="342900" lvl="0" indent="-349250" algn="just" rtl="0">
              <a:spcBef>
                <a:spcPts val="0"/>
              </a:spcBef>
              <a:spcAft>
                <a:spcPts val="0"/>
              </a:spcAft>
              <a:buClr>
                <a:srgbClr val="980000"/>
              </a:buClr>
              <a:buSzPts val="2800"/>
              <a:buChar char="•"/>
            </a:pPr>
            <a:r>
              <a:rPr lang="en-US" dirty="0">
                <a:solidFill>
                  <a:srgbClr val="980000"/>
                </a:solidFill>
              </a:rPr>
              <a:t>Around 45% of the customers belongs to Florida, than Texas (10%)</a:t>
            </a:r>
            <a:endParaRPr dirty="0">
              <a:solidFill>
                <a:srgbClr val="980000"/>
              </a:solidFill>
            </a:endParaRPr>
          </a:p>
          <a:p>
            <a:pPr marL="342900" lvl="0" indent="-349250" algn="just" rtl="0">
              <a:spcBef>
                <a:spcPts val="0"/>
              </a:spcBef>
              <a:spcAft>
                <a:spcPts val="0"/>
              </a:spcAft>
              <a:buSzPts val="2800"/>
              <a:buChar char="•"/>
            </a:pPr>
            <a:r>
              <a:rPr lang="en-US" dirty="0" err="1"/>
              <a:t>Approx</a:t>
            </a:r>
            <a:r>
              <a:rPr lang="en-US" dirty="0"/>
              <a:t> 34% of the GLE owners are College students - These are people who left studies due to business or other reason</a:t>
            </a:r>
            <a:endParaRPr dirty="0">
              <a:solidFill>
                <a:srgbClr val="980000"/>
              </a:solidFill>
            </a:endParaRPr>
          </a:p>
        </p:txBody>
      </p:sp>
      <p:sp>
        <p:nvSpPr>
          <p:cNvPr id="299" name="Google Shape;299;g24d21b00ba2_0_2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GLE Class - Mercedes</a:t>
            </a:r>
            <a:endParaRPr/>
          </a:p>
        </p:txBody>
      </p:sp>
      <p:pic>
        <p:nvPicPr>
          <p:cNvPr id="300" name="Google Shape;300;g24d21b00ba2_0_210"/>
          <p:cNvPicPr preferRelativeResize="0"/>
          <p:nvPr/>
        </p:nvPicPr>
        <p:blipFill rotWithShape="1">
          <a:blip r:embed="rId3">
            <a:alphaModFix/>
          </a:blip>
          <a:srcRect/>
          <a:stretch/>
        </p:blipFill>
        <p:spPr>
          <a:xfrm>
            <a:off x="8919004" y="3648075"/>
            <a:ext cx="3272996" cy="3209925"/>
          </a:xfrm>
          <a:prstGeom prst="rect">
            <a:avLst/>
          </a:prstGeom>
          <a:noFill/>
          <a:ln>
            <a:noFill/>
          </a:ln>
        </p:spPr>
      </p:pic>
      <p:pic>
        <p:nvPicPr>
          <p:cNvPr id="301" name="Google Shape;301;g24d21b00ba2_0_210"/>
          <p:cNvPicPr preferRelativeResize="0"/>
          <p:nvPr/>
        </p:nvPicPr>
        <p:blipFill rotWithShape="1">
          <a:blip r:embed="rId4">
            <a:alphaModFix/>
          </a:blip>
          <a:srcRect/>
          <a:stretch/>
        </p:blipFill>
        <p:spPr>
          <a:xfrm>
            <a:off x="5424616" y="3643440"/>
            <a:ext cx="3494388" cy="3090135"/>
          </a:xfrm>
          <a:prstGeom prst="rect">
            <a:avLst/>
          </a:prstGeom>
          <a:noFill/>
          <a:ln>
            <a:noFill/>
          </a:ln>
        </p:spPr>
      </p:pic>
      <p:pic>
        <p:nvPicPr>
          <p:cNvPr id="302" name="Google Shape;302;g24d21b00ba2_0_210"/>
          <p:cNvPicPr preferRelativeResize="0"/>
          <p:nvPr/>
        </p:nvPicPr>
        <p:blipFill rotWithShape="1">
          <a:blip r:embed="rId5">
            <a:alphaModFix/>
          </a:blip>
          <a:srcRect/>
          <a:stretch/>
        </p:blipFill>
        <p:spPr>
          <a:xfrm>
            <a:off x="8466953" y="-59625"/>
            <a:ext cx="3638550" cy="335280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696075" y="1939535"/>
            <a:ext cx="518160" cy="518160"/>
          </a:xfrm>
          <a:prstGeom prst="rect">
            <a:avLst/>
          </a:prstGeom>
        </p:spPr>
      </p:pic>
      <p:pic>
        <p:nvPicPr>
          <p:cNvPr id="9" name="Picture 8"/>
          <p:cNvPicPr>
            <a:picLocks noChangeAspect="1"/>
          </p:cNvPicPr>
          <p:nvPr/>
        </p:nvPicPr>
        <p:blipFill>
          <a:blip r:embed="rId6"/>
          <a:stretch>
            <a:fillRect/>
          </a:stretch>
        </p:blipFill>
        <p:spPr>
          <a:xfrm flipH="1">
            <a:off x="696075" y="3520158"/>
            <a:ext cx="518160" cy="518160"/>
          </a:xfrm>
          <a:prstGeom prst="rect">
            <a:avLst/>
          </a:prstGeom>
        </p:spPr>
      </p:pic>
      <p:pic>
        <p:nvPicPr>
          <p:cNvPr id="10" name="Picture 9"/>
          <p:cNvPicPr>
            <a:picLocks noChangeAspect="1"/>
          </p:cNvPicPr>
          <p:nvPr/>
        </p:nvPicPr>
        <p:blipFill>
          <a:blip r:embed="rId6"/>
          <a:stretch>
            <a:fillRect/>
          </a:stretch>
        </p:blipFill>
        <p:spPr>
          <a:xfrm flipH="1">
            <a:off x="696075" y="4670347"/>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4d21b00ba2_0_218"/>
          <p:cNvSpPr txBox="1">
            <a:spLocks noGrp="1"/>
          </p:cNvSpPr>
          <p:nvPr>
            <p:ph type="body" idx="1"/>
          </p:nvPr>
        </p:nvSpPr>
        <p:spPr>
          <a:xfrm>
            <a:off x="323850" y="1616775"/>
            <a:ext cx="4911900" cy="51168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None/>
            </a:pPr>
            <a:endParaRPr dirty="0"/>
          </a:p>
          <a:p>
            <a:pPr marL="342900" lvl="0" indent="-349250" algn="just" rtl="0">
              <a:lnSpc>
                <a:spcPct val="150000"/>
              </a:lnSpc>
              <a:spcBef>
                <a:spcPts val="0"/>
              </a:spcBef>
              <a:spcAft>
                <a:spcPts val="0"/>
              </a:spcAft>
              <a:buSzPts val="2800"/>
              <a:buChar char="•"/>
            </a:pPr>
            <a:r>
              <a:rPr lang="en-US" dirty="0"/>
              <a:t>Maximum such owners previously owned some other models of Mercedes</a:t>
            </a:r>
            <a:endParaRPr dirty="0"/>
          </a:p>
          <a:p>
            <a:pPr marL="342900" lvl="0" indent="-349250" algn="just" rtl="0">
              <a:lnSpc>
                <a:spcPct val="150000"/>
              </a:lnSpc>
              <a:spcBef>
                <a:spcPts val="0"/>
              </a:spcBef>
              <a:spcAft>
                <a:spcPts val="0"/>
              </a:spcAft>
              <a:buClr>
                <a:srgbClr val="980000"/>
              </a:buClr>
              <a:buSzPts val="2800"/>
              <a:buChar char="•"/>
            </a:pPr>
            <a:r>
              <a:rPr lang="en-US" dirty="0">
                <a:solidFill>
                  <a:srgbClr val="980000"/>
                </a:solidFill>
              </a:rPr>
              <a:t>Owners belongs to profession like Technical, Management, Medical, White Collar etc.</a:t>
            </a:r>
            <a:endParaRPr dirty="0">
              <a:solidFill>
                <a:srgbClr val="980000"/>
              </a:solidFill>
            </a:endParaRPr>
          </a:p>
          <a:p>
            <a:pPr marL="342900" lvl="0" indent="-349250" algn="just" rtl="0">
              <a:lnSpc>
                <a:spcPct val="150000"/>
              </a:lnSpc>
              <a:spcBef>
                <a:spcPts val="0"/>
              </a:spcBef>
              <a:spcAft>
                <a:spcPts val="0"/>
              </a:spcAft>
              <a:buSzPts val="2800"/>
              <a:buChar char="•"/>
            </a:pPr>
            <a:r>
              <a:rPr lang="en-US" dirty="0"/>
              <a:t>People having salaries in range 70K to 150K</a:t>
            </a:r>
            <a:endParaRPr dirty="0"/>
          </a:p>
          <a:p>
            <a:pPr marL="342900" lvl="0" indent="-349250" algn="l" rtl="0">
              <a:lnSpc>
                <a:spcPct val="150000"/>
              </a:lnSpc>
              <a:spcBef>
                <a:spcPts val="0"/>
              </a:spcBef>
              <a:spcAft>
                <a:spcPts val="0"/>
              </a:spcAft>
              <a:buClr>
                <a:srgbClr val="980000"/>
              </a:buClr>
              <a:buSzPts val="2800"/>
              <a:buChar char="•"/>
            </a:pPr>
            <a:r>
              <a:rPr lang="en-US" dirty="0">
                <a:solidFill>
                  <a:srgbClr val="980000"/>
                </a:solidFill>
              </a:rPr>
              <a:t>They are HIGH SPENDERS</a:t>
            </a:r>
            <a:endParaRPr dirty="0">
              <a:solidFill>
                <a:srgbClr val="980000"/>
              </a:solidFill>
            </a:endParaRPr>
          </a:p>
        </p:txBody>
      </p:sp>
      <p:sp>
        <p:nvSpPr>
          <p:cNvPr id="308" name="Google Shape;308;g24d21b00ba2_0_2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GLE Class - Mercedes</a:t>
            </a:r>
            <a:endParaRPr/>
          </a:p>
        </p:txBody>
      </p:sp>
      <p:pic>
        <p:nvPicPr>
          <p:cNvPr id="309" name="Google Shape;309;g24d21b00ba2_0_218"/>
          <p:cNvPicPr preferRelativeResize="0">
            <a:picLocks noGrp="1"/>
          </p:cNvPicPr>
          <p:nvPr>
            <p:ph type="body" idx="1"/>
          </p:nvPr>
        </p:nvPicPr>
        <p:blipFill rotWithShape="1">
          <a:blip r:embed="rId3">
            <a:alphaModFix/>
          </a:blip>
          <a:srcRect/>
          <a:stretch/>
        </p:blipFill>
        <p:spPr>
          <a:xfrm>
            <a:off x="8918594" y="-16036"/>
            <a:ext cx="3258065" cy="2981400"/>
          </a:xfrm>
          <a:prstGeom prst="rect">
            <a:avLst/>
          </a:prstGeom>
          <a:noFill/>
          <a:ln>
            <a:noFill/>
          </a:ln>
        </p:spPr>
      </p:pic>
      <p:pic>
        <p:nvPicPr>
          <p:cNvPr id="310" name="Google Shape;310;g24d21b00ba2_0_218"/>
          <p:cNvPicPr preferRelativeResize="0"/>
          <p:nvPr/>
        </p:nvPicPr>
        <p:blipFill rotWithShape="1">
          <a:blip r:embed="rId4">
            <a:alphaModFix/>
          </a:blip>
          <a:srcRect/>
          <a:stretch/>
        </p:blipFill>
        <p:spPr>
          <a:xfrm>
            <a:off x="8933934" y="2942465"/>
            <a:ext cx="3258065" cy="3886200"/>
          </a:xfrm>
          <a:prstGeom prst="rect">
            <a:avLst/>
          </a:prstGeom>
          <a:noFill/>
          <a:ln>
            <a:noFill/>
          </a:ln>
        </p:spPr>
      </p:pic>
      <p:pic>
        <p:nvPicPr>
          <p:cNvPr id="311" name="Google Shape;311;g24d21b00ba2_0_218"/>
          <p:cNvPicPr preferRelativeResize="0">
            <a:picLocks noGrp="1"/>
          </p:cNvPicPr>
          <p:nvPr>
            <p:ph type="body" idx="1"/>
          </p:nvPr>
        </p:nvPicPr>
        <p:blipFill rotWithShape="1">
          <a:blip r:embed="rId5">
            <a:alphaModFix/>
          </a:blip>
          <a:srcRect/>
          <a:stretch/>
        </p:blipFill>
        <p:spPr>
          <a:xfrm>
            <a:off x="5691770" y="2942465"/>
            <a:ext cx="3242165" cy="3019500"/>
          </a:xfrm>
          <a:prstGeom prst="rect">
            <a:avLst/>
          </a:prstGeom>
          <a:noFill/>
          <a:ln>
            <a:noFill/>
          </a:ln>
        </p:spPr>
      </p:pic>
      <p:pic>
        <p:nvPicPr>
          <p:cNvPr id="312" name="Google Shape;312;g24d21b00ba2_0_218"/>
          <p:cNvPicPr preferRelativeResize="0"/>
          <p:nvPr/>
        </p:nvPicPr>
        <p:blipFill rotWithShape="1">
          <a:blip r:embed="rId6">
            <a:alphaModFix/>
          </a:blip>
          <a:srcRect/>
          <a:stretch/>
        </p:blipFill>
        <p:spPr>
          <a:xfrm>
            <a:off x="5747848" y="-17923"/>
            <a:ext cx="3170747" cy="2962275"/>
          </a:xfrm>
          <a:prstGeom prst="rect">
            <a:avLst/>
          </a:prstGeom>
          <a:noFill/>
          <a:ln>
            <a:noFill/>
          </a:ln>
        </p:spPr>
      </p:pic>
      <p:cxnSp>
        <p:nvCxnSpPr>
          <p:cNvPr id="8" name="Straight Connector 7"/>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flipH="1">
            <a:off x="189448" y="1939535"/>
            <a:ext cx="518160" cy="518160"/>
          </a:xfrm>
          <a:prstGeom prst="rect">
            <a:avLst/>
          </a:prstGeom>
        </p:spPr>
      </p:pic>
      <p:pic>
        <p:nvPicPr>
          <p:cNvPr id="10" name="Picture 9"/>
          <p:cNvPicPr>
            <a:picLocks noChangeAspect="1"/>
          </p:cNvPicPr>
          <p:nvPr/>
        </p:nvPicPr>
        <p:blipFill>
          <a:blip r:embed="rId7"/>
          <a:stretch>
            <a:fillRect/>
          </a:stretch>
        </p:blipFill>
        <p:spPr>
          <a:xfrm flipH="1">
            <a:off x="189448" y="3450265"/>
            <a:ext cx="518160" cy="518160"/>
          </a:xfrm>
          <a:prstGeom prst="rect">
            <a:avLst/>
          </a:prstGeom>
        </p:spPr>
      </p:pic>
      <p:pic>
        <p:nvPicPr>
          <p:cNvPr id="11" name="Picture 10"/>
          <p:cNvPicPr>
            <a:picLocks noChangeAspect="1"/>
          </p:cNvPicPr>
          <p:nvPr/>
        </p:nvPicPr>
        <p:blipFill>
          <a:blip r:embed="rId7"/>
          <a:stretch>
            <a:fillRect/>
          </a:stretch>
        </p:blipFill>
        <p:spPr>
          <a:xfrm flipH="1">
            <a:off x="189448" y="5091920"/>
            <a:ext cx="518160" cy="518160"/>
          </a:xfrm>
          <a:prstGeom prst="rect">
            <a:avLst/>
          </a:prstGeom>
        </p:spPr>
      </p:pic>
      <p:pic>
        <p:nvPicPr>
          <p:cNvPr id="12" name="Picture 11"/>
          <p:cNvPicPr>
            <a:picLocks noChangeAspect="1"/>
          </p:cNvPicPr>
          <p:nvPr/>
        </p:nvPicPr>
        <p:blipFill>
          <a:blip r:embed="rId7"/>
          <a:stretch>
            <a:fillRect/>
          </a:stretch>
        </p:blipFill>
        <p:spPr>
          <a:xfrm flipH="1">
            <a:off x="189448" y="6066691"/>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4d21b00ba2_0_227"/>
          <p:cNvSpPr txBox="1">
            <a:spLocks noGrp="1"/>
          </p:cNvSpPr>
          <p:nvPr>
            <p:ph type="body" idx="1"/>
          </p:nvPr>
        </p:nvSpPr>
        <p:spPr>
          <a:xfrm>
            <a:off x="838200" y="1616775"/>
            <a:ext cx="40767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a:p>
            <a:pPr marL="342900" lvl="0" indent="-349250" algn="just" rtl="0">
              <a:spcBef>
                <a:spcPts val="0"/>
              </a:spcBef>
              <a:spcAft>
                <a:spcPts val="0"/>
              </a:spcAft>
              <a:buSzPts val="2800"/>
              <a:buChar char="•"/>
            </a:pPr>
            <a:r>
              <a:rPr lang="en-US" dirty="0"/>
              <a:t>Home Owners (not renters) having GLE model make 93% of customer base </a:t>
            </a:r>
            <a:endParaRPr dirty="0"/>
          </a:p>
          <a:p>
            <a:pPr marL="342900" lvl="0" indent="-349250" algn="just" rtl="0">
              <a:spcBef>
                <a:spcPts val="0"/>
              </a:spcBef>
              <a:spcAft>
                <a:spcPts val="0"/>
              </a:spcAft>
              <a:buClr>
                <a:srgbClr val="980000"/>
              </a:buClr>
              <a:buSzPts val="2800"/>
              <a:buChar char="•"/>
            </a:pPr>
            <a:r>
              <a:rPr lang="en-US" dirty="0">
                <a:solidFill>
                  <a:srgbClr val="980000"/>
                </a:solidFill>
              </a:rPr>
              <a:t>Most of the customers have reallocated recently</a:t>
            </a:r>
            <a:endParaRPr dirty="0">
              <a:solidFill>
                <a:srgbClr val="980000"/>
              </a:solidFill>
            </a:endParaRPr>
          </a:p>
          <a:p>
            <a:pPr marL="342900" lvl="0" indent="-349250" algn="just" rtl="0">
              <a:spcBef>
                <a:spcPts val="0"/>
              </a:spcBef>
              <a:spcAft>
                <a:spcPts val="0"/>
              </a:spcAft>
              <a:buSzPts val="2800"/>
              <a:buChar char="•"/>
            </a:pPr>
            <a:r>
              <a:rPr lang="en-US" dirty="0"/>
              <a:t>Most of the customers have Small-medium sized home (2K to 4K </a:t>
            </a:r>
            <a:r>
              <a:rPr lang="en-US" dirty="0" err="1"/>
              <a:t>Sq</a:t>
            </a:r>
            <a:r>
              <a:rPr lang="en-US" dirty="0"/>
              <a:t> Ft)</a:t>
            </a:r>
            <a:endParaRPr dirty="0">
              <a:solidFill>
                <a:srgbClr val="980000"/>
              </a:solidFill>
            </a:endParaRPr>
          </a:p>
        </p:txBody>
      </p:sp>
      <p:sp>
        <p:nvSpPr>
          <p:cNvPr id="318" name="Google Shape;318;g24d21b00ba2_0_2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GLE Class - Mercedes</a:t>
            </a:r>
            <a:endParaRPr/>
          </a:p>
        </p:txBody>
      </p:sp>
      <p:pic>
        <p:nvPicPr>
          <p:cNvPr id="319" name="Google Shape;319;g24d21b00ba2_0_227"/>
          <p:cNvPicPr preferRelativeResize="0">
            <a:picLocks noGrp="1"/>
          </p:cNvPicPr>
          <p:nvPr>
            <p:ph type="body" idx="1"/>
          </p:nvPr>
        </p:nvPicPr>
        <p:blipFill rotWithShape="1">
          <a:blip r:embed="rId3">
            <a:alphaModFix/>
          </a:blip>
          <a:srcRect/>
          <a:stretch/>
        </p:blipFill>
        <p:spPr>
          <a:xfrm>
            <a:off x="8382841" y="-9600"/>
            <a:ext cx="3705300" cy="2876700"/>
          </a:xfrm>
          <a:prstGeom prst="rect">
            <a:avLst/>
          </a:prstGeom>
          <a:noFill/>
          <a:ln>
            <a:noFill/>
          </a:ln>
        </p:spPr>
      </p:pic>
      <p:pic>
        <p:nvPicPr>
          <p:cNvPr id="320" name="Google Shape;320;g24d21b00ba2_0_227"/>
          <p:cNvPicPr preferRelativeResize="0"/>
          <p:nvPr/>
        </p:nvPicPr>
        <p:blipFill rotWithShape="1">
          <a:blip r:embed="rId4">
            <a:alphaModFix/>
          </a:blip>
          <a:srcRect/>
          <a:stretch/>
        </p:blipFill>
        <p:spPr>
          <a:xfrm>
            <a:off x="8553450" y="3133125"/>
            <a:ext cx="3638550" cy="3600450"/>
          </a:xfrm>
          <a:prstGeom prst="rect">
            <a:avLst/>
          </a:prstGeom>
          <a:noFill/>
          <a:ln>
            <a:noFill/>
          </a:ln>
        </p:spPr>
      </p:pic>
      <p:pic>
        <p:nvPicPr>
          <p:cNvPr id="321" name="Google Shape;321;g24d21b00ba2_0_227"/>
          <p:cNvPicPr preferRelativeResize="0"/>
          <p:nvPr/>
        </p:nvPicPr>
        <p:blipFill rotWithShape="1">
          <a:blip r:embed="rId5">
            <a:alphaModFix/>
          </a:blip>
          <a:srcRect/>
          <a:stretch/>
        </p:blipFill>
        <p:spPr>
          <a:xfrm>
            <a:off x="4914900" y="3087893"/>
            <a:ext cx="3638550" cy="314325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672290" y="1974216"/>
            <a:ext cx="518160" cy="518160"/>
          </a:xfrm>
          <a:prstGeom prst="rect">
            <a:avLst/>
          </a:prstGeom>
        </p:spPr>
      </p:pic>
      <p:pic>
        <p:nvPicPr>
          <p:cNvPr id="9" name="Picture 8"/>
          <p:cNvPicPr>
            <a:picLocks noChangeAspect="1"/>
          </p:cNvPicPr>
          <p:nvPr/>
        </p:nvPicPr>
        <p:blipFill>
          <a:blip r:embed="rId6"/>
          <a:stretch>
            <a:fillRect/>
          </a:stretch>
        </p:blipFill>
        <p:spPr>
          <a:xfrm flipH="1">
            <a:off x="672290" y="3484946"/>
            <a:ext cx="518160" cy="518160"/>
          </a:xfrm>
          <a:prstGeom prst="rect">
            <a:avLst/>
          </a:prstGeom>
        </p:spPr>
      </p:pic>
      <p:pic>
        <p:nvPicPr>
          <p:cNvPr id="10" name="Picture 9"/>
          <p:cNvPicPr>
            <a:picLocks noChangeAspect="1"/>
          </p:cNvPicPr>
          <p:nvPr/>
        </p:nvPicPr>
        <p:blipFill>
          <a:blip r:embed="rId6"/>
          <a:stretch>
            <a:fillRect/>
          </a:stretch>
        </p:blipFill>
        <p:spPr>
          <a:xfrm flipH="1">
            <a:off x="672290" y="4708606"/>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4d21b00ba2_0_235"/>
          <p:cNvSpPr txBox="1">
            <a:spLocks noGrp="1"/>
          </p:cNvSpPr>
          <p:nvPr>
            <p:ph type="body" idx="1"/>
          </p:nvPr>
        </p:nvSpPr>
        <p:spPr>
          <a:xfrm>
            <a:off x="838200" y="1616775"/>
            <a:ext cx="5042710" cy="5116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dirty="0"/>
          </a:p>
          <a:p>
            <a:pPr marL="342900" lvl="0" indent="-349250" algn="just" rtl="0">
              <a:spcBef>
                <a:spcPts val="0"/>
              </a:spcBef>
              <a:spcAft>
                <a:spcPts val="0"/>
              </a:spcAft>
              <a:buClr>
                <a:srgbClr val="980000"/>
              </a:buClr>
              <a:buSzPts val="2800"/>
              <a:buChar char="•"/>
            </a:pPr>
            <a:r>
              <a:rPr lang="en-US" dirty="0">
                <a:solidFill>
                  <a:srgbClr val="980000"/>
                </a:solidFill>
              </a:rPr>
              <a:t>Market value of houses range from 300K to 1000K+ (extreme values)</a:t>
            </a:r>
            <a:endParaRPr dirty="0">
              <a:solidFill>
                <a:srgbClr val="980000"/>
              </a:solidFill>
            </a:endParaRPr>
          </a:p>
          <a:p>
            <a:pPr marL="342900" lvl="0" indent="-349250" algn="just" rtl="0">
              <a:spcBef>
                <a:spcPts val="0"/>
              </a:spcBef>
              <a:spcAft>
                <a:spcPts val="0"/>
              </a:spcAft>
              <a:buSzPts val="2800"/>
              <a:buChar char="•"/>
            </a:pPr>
            <a:r>
              <a:rPr lang="en-US" dirty="0"/>
              <a:t>67% of GLE owners are English and around 13% are </a:t>
            </a:r>
            <a:r>
              <a:rPr lang="en-US" dirty="0" err="1"/>
              <a:t>spanish</a:t>
            </a:r>
            <a:r>
              <a:rPr lang="en-US" dirty="0"/>
              <a:t> - Mostly have Hispanic as their country of origin</a:t>
            </a:r>
            <a:endParaRPr dirty="0"/>
          </a:p>
          <a:p>
            <a:pPr marL="342900" lvl="0" indent="-349250" algn="just" rtl="0">
              <a:spcBef>
                <a:spcPts val="0"/>
              </a:spcBef>
              <a:spcAft>
                <a:spcPts val="0"/>
              </a:spcAft>
              <a:buClr>
                <a:srgbClr val="980000"/>
              </a:buClr>
              <a:buSzPts val="2800"/>
              <a:buChar char="•"/>
            </a:pPr>
            <a:r>
              <a:rPr lang="en-US" dirty="0">
                <a:solidFill>
                  <a:srgbClr val="980000"/>
                </a:solidFill>
              </a:rPr>
              <a:t>These owners (around 90%) have either no children or less than 3</a:t>
            </a:r>
            <a:endParaRPr dirty="0">
              <a:solidFill>
                <a:srgbClr val="980000"/>
              </a:solidFill>
            </a:endParaRPr>
          </a:p>
          <a:p>
            <a:pPr marL="342900" lvl="0" indent="-349250" algn="just" rtl="0">
              <a:spcBef>
                <a:spcPts val="0"/>
              </a:spcBef>
              <a:spcAft>
                <a:spcPts val="0"/>
              </a:spcAft>
              <a:buSzPts val="2800"/>
              <a:buChar char="•"/>
            </a:pPr>
            <a:r>
              <a:rPr lang="en-US" dirty="0"/>
              <a:t>Race wise mostly White people and then Hispanic</a:t>
            </a:r>
            <a:endParaRPr dirty="0">
              <a:solidFill>
                <a:srgbClr val="980000"/>
              </a:solidFill>
            </a:endParaRPr>
          </a:p>
        </p:txBody>
      </p:sp>
      <p:sp>
        <p:nvSpPr>
          <p:cNvPr id="327" name="Google Shape;327;g24d21b00ba2_0_2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GLE Class - Mercedes</a:t>
            </a:r>
            <a:endParaRPr/>
          </a:p>
        </p:txBody>
      </p:sp>
      <p:pic>
        <p:nvPicPr>
          <p:cNvPr id="328" name="Google Shape;328;g24d21b00ba2_0_235"/>
          <p:cNvPicPr preferRelativeResize="0"/>
          <p:nvPr/>
        </p:nvPicPr>
        <p:blipFill rotWithShape="1">
          <a:blip r:embed="rId3">
            <a:alphaModFix/>
          </a:blip>
          <a:srcRect/>
          <a:stretch/>
        </p:blipFill>
        <p:spPr>
          <a:xfrm>
            <a:off x="8760940" y="3449191"/>
            <a:ext cx="3519587" cy="3448050"/>
          </a:xfrm>
          <a:prstGeom prst="rect">
            <a:avLst/>
          </a:prstGeom>
          <a:noFill/>
          <a:ln>
            <a:noFill/>
          </a:ln>
        </p:spPr>
      </p:pic>
      <p:pic>
        <p:nvPicPr>
          <p:cNvPr id="329" name="Google Shape;329;g24d21b00ba2_0_235"/>
          <p:cNvPicPr preferRelativeResize="0">
            <a:picLocks noGrp="1"/>
          </p:cNvPicPr>
          <p:nvPr>
            <p:ph type="body" idx="1"/>
          </p:nvPr>
        </p:nvPicPr>
        <p:blipFill rotWithShape="1">
          <a:blip r:embed="rId4">
            <a:alphaModFix/>
          </a:blip>
          <a:srcRect/>
          <a:stretch/>
        </p:blipFill>
        <p:spPr>
          <a:xfrm>
            <a:off x="8847438" y="47725"/>
            <a:ext cx="3344562" cy="3286200"/>
          </a:xfrm>
          <a:prstGeom prst="rect">
            <a:avLst/>
          </a:prstGeom>
          <a:noFill/>
          <a:ln>
            <a:noFill/>
          </a:ln>
        </p:spPr>
      </p:pic>
      <p:pic>
        <p:nvPicPr>
          <p:cNvPr id="330" name="Google Shape;330;g24d21b00ba2_0_235"/>
          <p:cNvPicPr preferRelativeResize="0"/>
          <p:nvPr/>
        </p:nvPicPr>
        <p:blipFill rotWithShape="1">
          <a:blip r:embed="rId5">
            <a:alphaModFix/>
          </a:blip>
          <a:srcRect/>
          <a:stretch/>
        </p:blipFill>
        <p:spPr>
          <a:xfrm>
            <a:off x="5585253" y="3449191"/>
            <a:ext cx="3175687" cy="2628900"/>
          </a:xfrm>
          <a:prstGeom prst="rect">
            <a:avLst/>
          </a:prstGeom>
          <a:noFill/>
          <a:ln>
            <a:noFill/>
          </a:ln>
        </p:spPr>
      </p:pic>
      <p:pic>
        <p:nvPicPr>
          <p:cNvPr id="331" name="Google Shape;331;g24d21b00ba2_0_235"/>
          <p:cNvPicPr preferRelativeResize="0"/>
          <p:nvPr/>
        </p:nvPicPr>
        <p:blipFill rotWithShape="1">
          <a:blip r:embed="rId6">
            <a:alphaModFix/>
          </a:blip>
          <a:srcRect/>
          <a:stretch/>
        </p:blipFill>
        <p:spPr>
          <a:xfrm>
            <a:off x="5974079" y="10183"/>
            <a:ext cx="2877183" cy="3381375"/>
          </a:xfrm>
          <a:prstGeom prst="rect">
            <a:avLst/>
          </a:prstGeom>
          <a:noFill/>
          <a:ln>
            <a:noFill/>
          </a:ln>
        </p:spPr>
      </p:pic>
      <p:cxnSp>
        <p:nvCxnSpPr>
          <p:cNvPr id="8" name="Straight Connector 7"/>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flipH="1">
            <a:off x="672290" y="1974216"/>
            <a:ext cx="518160" cy="518160"/>
          </a:xfrm>
          <a:prstGeom prst="rect">
            <a:avLst/>
          </a:prstGeom>
        </p:spPr>
      </p:pic>
      <p:pic>
        <p:nvPicPr>
          <p:cNvPr id="10" name="Picture 9"/>
          <p:cNvPicPr>
            <a:picLocks noChangeAspect="1"/>
          </p:cNvPicPr>
          <p:nvPr/>
        </p:nvPicPr>
        <p:blipFill>
          <a:blip r:embed="rId7"/>
          <a:stretch>
            <a:fillRect/>
          </a:stretch>
        </p:blipFill>
        <p:spPr>
          <a:xfrm flipH="1">
            <a:off x="672290" y="3132478"/>
            <a:ext cx="518160" cy="518160"/>
          </a:xfrm>
          <a:prstGeom prst="rect">
            <a:avLst/>
          </a:prstGeom>
        </p:spPr>
      </p:pic>
      <p:pic>
        <p:nvPicPr>
          <p:cNvPr id="11" name="Picture 10"/>
          <p:cNvPicPr>
            <a:picLocks noChangeAspect="1"/>
          </p:cNvPicPr>
          <p:nvPr/>
        </p:nvPicPr>
        <p:blipFill>
          <a:blip r:embed="rId7"/>
          <a:stretch>
            <a:fillRect/>
          </a:stretch>
        </p:blipFill>
        <p:spPr>
          <a:xfrm flipH="1">
            <a:off x="672290" y="4688849"/>
            <a:ext cx="518160" cy="518160"/>
          </a:xfrm>
          <a:prstGeom prst="rect">
            <a:avLst/>
          </a:prstGeom>
        </p:spPr>
      </p:pic>
      <p:pic>
        <p:nvPicPr>
          <p:cNvPr id="12" name="Picture 11"/>
          <p:cNvPicPr>
            <a:picLocks noChangeAspect="1"/>
          </p:cNvPicPr>
          <p:nvPr/>
        </p:nvPicPr>
        <p:blipFill>
          <a:blip r:embed="rId7"/>
          <a:stretch>
            <a:fillRect/>
          </a:stretch>
        </p:blipFill>
        <p:spPr>
          <a:xfrm flipH="1">
            <a:off x="672290" y="5819011"/>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4d21b00ba2_0_244"/>
          <p:cNvSpPr txBox="1">
            <a:spLocks noGrp="1"/>
          </p:cNvSpPr>
          <p:nvPr>
            <p:ph type="body" idx="1"/>
          </p:nvPr>
        </p:nvSpPr>
        <p:spPr>
          <a:xfrm>
            <a:off x="838200" y="1616775"/>
            <a:ext cx="62331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Drinks coffee more than everyone else</a:t>
            </a:r>
            <a:endParaRPr/>
          </a:p>
          <a:p>
            <a:pPr marL="342900" lvl="0" indent="-349250" algn="l" rtl="0">
              <a:spcBef>
                <a:spcPts val="0"/>
              </a:spcBef>
              <a:spcAft>
                <a:spcPts val="0"/>
              </a:spcAft>
              <a:buClr>
                <a:srgbClr val="980000"/>
              </a:buClr>
              <a:buSzPts val="2800"/>
              <a:buChar char="•"/>
            </a:pPr>
            <a:r>
              <a:rPr lang="en-US">
                <a:solidFill>
                  <a:srgbClr val="980000"/>
                </a:solidFill>
              </a:rPr>
              <a:t>Used_re_agnt_f_r</a:t>
            </a:r>
            <a:endParaRPr>
              <a:solidFill>
                <a:srgbClr val="980000"/>
              </a:solidFill>
            </a:endParaRPr>
          </a:p>
          <a:p>
            <a:pPr marL="342900" lvl="0" indent="-349250" algn="l" rtl="0">
              <a:spcBef>
                <a:spcPts val="0"/>
              </a:spcBef>
              <a:spcAft>
                <a:spcPts val="0"/>
              </a:spcAft>
              <a:buSzPts val="2800"/>
              <a:buChar char="•"/>
            </a:pPr>
            <a:r>
              <a:rPr lang="en-US"/>
              <a:t>hh_1_vac_wknd_hom_fin</a:t>
            </a:r>
            <a:endParaRPr/>
          </a:p>
        </p:txBody>
      </p:sp>
      <p:sp>
        <p:nvSpPr>
          <p:cNvPr id="337" name="Google Shape;337;g24d21b00ba2_0_2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GLE Class - Mercedes</a:t>
            </a:r>
            <a:endParaRPr/>
          </a:p>
        </p:txBody>
      </p:sp>
      <p:pic>
        <p:nvPicPr>
          <p:cNvPr id="338" name="Google Shape;338;g24d21b00ba2_0_244"/>
          <p:cNvPicPr preferRelativeResize="0">
            <a:picLocks noGrp="1"/>
          </p:cNvPicPr>
          <p:nvPr>
            <p:ph type="body" idx="1"/>
          </p:nvPr>
        </p:nvPicPr>
        <p:blipFill rotWithShape="1">
          <a:blip r:embed="rId3">
            <a:alphaModFix/>
          </a:blip>
          <a:srcRect/>
          <a:stretch/>
        </p:blipFill>
        <p:spPr>
          <a:xfrm>
            <a:off x="126502" y="3917204"/>
            <a:ext cx="3638700" cy="2686200"/>
          </a:xfrm>
          <a:prstGeom prst="rect">
            <a:avLst/>
          </a:prstGeom>
          <a:noFill/>
          <a:ln>
            <a:noFill/>
          </a:ln>
        </p:spPr>
      </p:pic>
      <p:pic>
        <p:nvPicPr>
          <p:cNvPr id="339" name="Google Shape;339;g24d21b00ba2_0_244"/>
          <p:cNvPicPr preferRelativeResize="0"/>
          <p:nvPr/>
        </p:nvPicPr>
        <p:blipFill rotWithShape="1">
          <a:blip r:embed="rId4">
            <a:alphaModFix/>
          </a:blip>
          <a:srcRect/>
          <a:stretch/>
        </p:blipFill>
        <p:spPr>
          <a:xfrm>
            <a:off x="4276725" y="3917354"/>
            <a:ext cx="3638550" cy="2686050"/>
          </a:xfrm>
          <a:prstGeom prst="rect">
            <a:avLst/>
          </a:prstGeom>
          <a:noFill/>
          <a:ln>
            <a:noFill/>
          </a:ln>
        </p:spPr>
      </p:pic>
      <p:pic>
        <p:nvPicPr>
          <p:cNvPr id="340" name="Google Shape;340;g24d21b00ba2_0_244"/>
          <p:cNvPicPr preferRelativeResize="0">
            <a:picLocks noGrp="1"/>
          </p:cNvPicPr>
          <p:nvPr>
            <p:ph type="body" idx="1"/>
          </p:nvPr>
        </p:nvPicPr>
        <p:blipFill rotWithShape="1">
          <a:blip r:embed="rId5">
            <a:alphaModFix/>
          </a:blip>
          <a:srcRect/>
          <a:stretch/>
        </p:blipFill>
        <p:spPr>
          <a:xfrm>
            <a:off x="8438585" y="3917354"/>
            <a:ext cx="3638700" cy="2686200"/>
          </a:xfrm>
          <a:prstGeom prst="rect">
            <a:avLst/>
          </a:prstGeom>
          <a:noFill/>
          <a:ln>
            <a:noFill/>
          </a:ln>
        </p:spPr>
      </p:pic>
      <p:cxnSp>
        <p:nvCxnSpPr>
          <p:cNvPr id="7" name="Straight Connector 6"/>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54" name="Google Shape;354;g24d21b00ba2_0_252"/>
          <p:cNvPicPr preferRelativeResize="0"/>
          <p:nvPr/>
        </p:nvPicPr>
        <p:blipFill>
          <a:blip r:embed="rId3">
            <a:alphaModFix/>
          </a:blip>
          <a:stretch>
            <a:fillRect/>
          </a:stretch>
        </p:blipFill>
        <p:spPr>
          <a:xfrm>
            <a:off x="6858000" y="1772150"/>
            <a:ext cx="5128299" cy="2734400"/>
          </a:xfrm>
          <a:prstGeom prst="rect">
            <a:avLst/>
          </a:prstGeom>
          <a:noFill/>
          <a:ln>
            <a:noFill/>
          </a:ln>
        </p:spPr>
      </p:pic>
      <p:sp>
        <p:nvSpPr>
          <p:cNvPr id="345" name="Google Shape;345;g24d21b00ba2_0_2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Mercedes GLE Model - Owner Persona</a:t>
            </a:r>
            <a:endParaRPr/>
          </a:p>
        </p:txBody>
      </p:sp>
      <p:pic>
        <p:nvPicPr>
          <p:cNvPr id="346" name="Google Shape;346;g24d21b00ba2_0_252"/>
          <p:cNvPicPr preferRelativeResize="0"/>
          <p:nvPr/>
        </p:nvPicPr>
        <p:blipFill>
          <a:blip r:embed="rId4">
            <a:alphaModFix/>
          </a:blip>
          <a:stretch>
            <a:fillRect/>
          </a:stretch>
        </p:blipFill>
        <p:spPr>
          <a:xfrm>
            <a:off x="113675" y="1592800"/>
            <a:ext cx="1325700" cy="1325700"/>
          </a:xfrm>
          <a:prstGeom prst="rect">
            <a:avLst/>
          </a:prstGeom>
          <a:noFill/>
          <a:ln>
            <a:noFill/>
          </a:ln>
        </p:spPr>
      </p:pic>
      <p:sp>
        <p:nvSpPr>
          <p:cNvPr id="347" name="Google Shape;347;g24d21b00ba2_0_252"/>
          <p:cNvSpPr txBox="1">
            <a:spLocks noGrp="1"/>
          </p:cNvSpPr>
          <p:nvPr>
            <p:ph type="body" idx="1"/>
          </p:nvPr>
        </p:nvSpPr>
        <p:spPr>
          <a:xfrm>
            <a:off x="1350275" y="1486202"/>
            <a:ext cx="6481800" cy="12780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None/>
            </a:pPr>
            <a:endParaRPr dirty="0"/>
          </a:p>
          <a:p>
            <a:pPr marL="342900" lvl="0" indent="-309245" algn="l" rtl="0">
              <a:spcBef>
                <a:spcPts val="0"/>
              </a:spcBef>
              <a:spcAft>
                <a:spcPts val="0"/>
              </a:spcAft>
              <a:buSzPct val="100000"/>
              <a:buChar char="•"/>
            </a:pPr>
            <a:r>
              <a:rPr lang="en-US" dirty="0"/>
              <a:t>Home Ownership: 93% homeowners</a:t>
            </a:r>
            <a:endParaRPr dirty="0"/>
          </a:p>
          <a:p>
            <a:pPr marL="342900" lvl="0" indent="-309245" algn="l" rtl="0">
              <a:spcBef>
                <a:spcPts val="0"/>
              </a:spcBef>
              <a:spcAft>
                <a:spcPts val="0"/>
              </a:spcAft>
              <a:buSzPct val="100000"/>
              <a:buChar char="•"/>
            </a:pPr>
            <a:r>
              <a:rPr lang="en-US" dirty="0"/>
              <a:t>Home Size: Small to Medium sized (2K-4K </a:t>
            </a:r>
            <a:r>
              <a:rPr lang="en-US" dirty="0" err="1"/>
              <a:t>Sq</a:t>
            </a:r>
            <a:r>
              <a:rPr lang="en-US" dirty="0"/>
              <a:t> Ft)</a:t>
            </a:r>
            <a:endParaRPr dirty="0"/>
          </a:p>
          <a:p>
            <a:pPr marL="342900" lvl="0" indent="-309245" algn="l" rtl="0">
              <a:spcBef>
                <a:spcPts val="0"/>
              </a:spcBef>
              <a:spcAft>
                <a:spcPts val="0"/>
              </a:spcAft>
              <a:buSzPct val="100000"/>
              <a:buChar char="•"/>
            </a:pPr>
            <a:r>
              <a:rPr lang="en-US" dirty="0"/>
              <a:t>Housing Market Value: $300K-$1000K</a:t>
            </a:r>
            <a:endParaRPr dirty="0"/>
          </a:p>
          <a:p>
            <a:pPr marL="342900" lvl="0" indent="-260032" algn="l" rtl="0">
              <a:spcBef>
                <a:spcPts val="0"/>
              </a:spcBef>
              <a:spcAft>
                <a:spcPts val="0"/>
              </a:spcAft>
              <a:buSzPct val="64285"/>
              <a:buChar char="•"/>
            </a:pPr>
            <a:r>
              <a:rPr lang="en-US" dirty="0"/>
              <a:t>Recent reallocation</a:t>
            </a:r>
            <a:endParaRPr dirty="0"/>
          </a:p>
        </p:txBody>
      </p:sp>
      <p:pic>
        <p:nvPicPr>
          <p:cNvPr id="348" name="Google Shape;348;g24d21b00ba2_0_252"/>
          <p:cNvPicPr preferRelativeResize="0"/>
          <p:nvPr/>
        </p:nvPicPr>
        <p:blipFill>
          <a:blip r:embed="rId5">
            <a:alphaModFix/>
          </a:blip>
          <a:stretch>
            <a:fillRect/>
          </a:stretch>
        </p:blipFill>
        <p:spPr>
          <a:xfrm>
            <a:off x="216875" y="3010100"/>
            <a:ext cx="1119300" cy="1119300"/>
          </a:xfrm>
          <a:prstGeom prst="rect">
            <a:avLst/>
          </a:prstGeom>
          <a:noFill/>
          <a:ln>
            <a:noFill/>
          </a:ln>
        </p:spPr>
      </p:pic>
      <p:sp>
        <p:nvSpPr>
          <p:cNvPr id="349" name="Google Shape;349;g24d21b00ba2_0_252"/>
          <p:cNvSpPr txBox="1">
            <a:spLocks noGrp="1"/>
          </p:cNvSpPr>
          <p:nvPr>
            <p:ph type="body" idx="1"/>
          </p:nvPr>
        </p:nvSpPr>
        <p:spPr>
          <a:xfrm>
            <a:off x="1439375" y="2629250"/>
            <a:ext cx="6205800" cy="1576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Age: 45-75</a:t>
            </a:r>
            <a:endParaRPr/>
          </a:p>
          <a:p>
            <a:pPr marL="342900" lvl="0" indent="-322580" algn="l" rtl="0">
              <a:spcBef>
                <a:spcPts val="0"/>
              </a:spcBef>
              <a:spcAft>
                <a:spcPts val="0"/>
              </a:spcAft>
              <a:buSzPct val="100000"/>
              <a:buChar char="•"/>
            </a:pPr>
            <a:r>
              <a:rPr lang="en-US"/>
              <a:t>Gender: Male and female</a:t>
            </a:r>
            <a:endParaRPr/>
          </a:p>
          <a:p>
            <a:pPr marL="342900" lvl="0" indent="-322580" algn="l" rtl="0">
              <a:spcBef>
                <a:spcPts val="0"/>
              </a:spcBef>
              <a:spcAft>
                <a:spcPts val="0"/>
              </a:spcAft>
              <a:buSzPct val="100000"/>
              <a:buChar char="•"/>
            </a:pPr>
            <a:r>
              <a:rPr lang="en-US"/>
              <a:t>Family Size: No kids or &lt; 3</a:t>
            </a:r>
            <a:endParaRPr/>
          </a:p>
          <a:p>
            <a:pPr marL="342900" lvl="0" indent="-322580" algn="l" rtl="0">
              <a:spcBef>
                <a:spcPts val="0"/>
              </a:spcBef>
              <a:spcAft>
                <a:spcPts val="0"/>
              </a:spcAft>
              <a:buSzPct val="100000"/>
              <a:buChar char="•"/>
            </a:pPr>
            <a:r>
              <a:rPr lang="en-US"/>
              <a:t>Race: Mostly white, followed by Hispanic</a:t>
            </a:r>
            <a:endParaRPr/>
          </a:p>
        </p:txBody>
      </p:sp>
      <p:pic>
        <p:nvPicPr>
          <p:cNvPr id="350" name="Google Shape;350;g24d21b00ba2_0_252"/>
          <p:cNvPicPr preferRelativeResize="0"/>
          <p:nvPr/>
        </p:nvPicPr>
        <p:blipFill>
          <a:blip r:embed="rId6">
            <a:alphaModFix/>
          </a:blip>
          <a:stretch>
            <a:fillRect/>
          </a:stretch>
        </p:blipFill>
        <p:spPr>
          <a:xfrm>
            <a:off x="113675" y="4229200"/>
            <a:ext cx="1325700" cy="1325700"/>
          </a:xfrm>
          <a:prstGeom prst="rect">
            <a:avLst/>
          </a:prstGeom>
          <a:noFill/>
          <a:ln>
            <a:noFill/>
          </a:ln>
        </p:spPr>
      </p:pic>
      <p:sp>
        <p:nvSpPr>
          <p:cNvPr id="351" name="Google Shape;351;g24d21b00ba2_0_252"/>
          <p:cNvSpPr txBox="1">
            <a:spLocks noGrp="1"/>
          </p:cNvSpPr>
          <p:nvPr>
            <p:ph type="body" idx="1"/>
          </p:nvPr>
        </p:nvSpPr>
        <p:spPr>
          <a:xfrm>
            <a:off x="1439375" y="4259975"/>
            <a:ext cx="7938300" cy="11754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Education: 34% College Students (Left Studies)</a:t>
            </a:r>
            <a:endParaRPr/>
          </a:p>
          <a:p>
            <a:pPr marL="342900" lvl="0" indent="-322580" algn="l" rtl="0">
              <a:spcBef>
                <a:spcPts val="0"/>
              </a:spcBef>
              <a:spcAft>
                <a:spcPts val="0"/>
              </a:spcAft>
              <a:buSzPct val="100000"/>
              <a:buChar char="•"/>
            </a:pPr>
            <a:r>
              <a:rPr lang="en-US"/>
              <a:t>Occupation: Professionals/technical/ Medical/ white-collar jobs</a:t>
            </a:r>
            <a:endParaRPr/>
          </a:p>
        </p:txBody>
      </p:sp>
      <p:pic>
        <p:nvPicPr>
          <p:cNvPr id="352" name="Google Shape;352;g24d21b00ba2_0_252"/>
          <p:cNvPicPr preferRelativeResize="0"/>
          <p:nvPr/>
        </p:nvPicPr>
        <p:blipFill>
          <a:blip r:embed="rId7">
            <a:alphaModFix/>
          </a:blip>
          <a:stretch>
            <a:fillRect/>
          </a:stretch>
        </p:blipFill>
        <p:spPr>
          <a:xfrm>
            <a:off x="216875" y="5554904"/>
            <a:ext cx="1119300" cy="1175521"/>
          </a:xfrm>
          <a:prstGeom prst="rect">
            <a:avLst/>
          </a:prstGeom>
          <a:noFill/>
          <a:ln>
            <a:noFill/>
          </a:ln>
        </p:spPr>
      </p:pic>
      <p:sp>
        <p:nvSpPr>
          <p:cNvPr id="353" name="Google Shape;353;g24d21b00ba2_0_252"/>
          <p:cNvSpPr txBox="1">
            <a:spLocks noGrp="1"/>
          </p:cNvSpPr>
          <p:nvPr>
            <p:ph type="body" idx="1"/>
          </p:nvPr>
        </p:nvSpPr>
        <p:spPr>
          <a:xfrm>
            <a:off x="1439375" y="5348500"/>
            <a:ext cx="7476300" cy="14571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Salary: $70,000 - $150,000</a:t>
            </a:r>
            <a:endParaRPr/>
          </a:p>
          <a:p>
            <a:pPr marL="342900" lvl="0" indent="-322580" algn="l" rtl="0">
              <a:spcBef>
                <a:spcPts val="0"/>
              </a:spcBef>
              <a:spcAft>
                <a:spcPts val="0"/>
              </a:spcAft>
              <a:buSzPct val="100000"/>
              <a:buChar char="•"/>
            </a:pPr>
            <a:r>
              <a:rPr lang="en-US"/>
              <a:t>Spending Habits: High Spenders</a:t>
            </a:r>
            <a:endParaRPr/>
          </a:p>
          <a:p>
            <a:pPr marL="342900" lvl="0" indent="-322580" algn="l" rtl="0">
              <a:spcBef>
                <a:spcPts val="0"/>
              </a:spcBef>
              <a:spcAft>
                <a:spcPts val="0"/>
              </a:spcAft>
              <a:buSzPct val="100000"/>
              <a:buChar char="•"/>
            </a:pPr>
            <a:r>
              <a:rPr lang="en-US"/>
              <a:t>Coffee Consumption: Higher than all</a:t>
            </a:r>
            <a:endParaRPr/>
          </a:p>
          <a:p>
            <a:pPr marL="342900" lvl="0" indent="-322580" algn="l" rtl="0">
              <a:spcBef>
                <a:spcPts val="0"/>
              </a:spcBef>
              <a:spcAft>
                <a:spcPts val="0"/>
              </a:spcAft>
              <a:buSzPct val="100000"/>
              <a:buChar char="•"/>
            </a:pPr>
            <a:r>
              <a:rPr lang="en-US"/>
              <a:t>Savings Behavior: Moderate Saving Behavior</a:t>
            </a:r>
            <a:endParaRPr/>
          </a:p>
        </p:txBody>
      </p:sp>
      <p:sp>
        <p:nvSpPr>
          <p:cNvPr id="355" name="Google Shape;355;g24d21b00ba2_0_252"/>
          <p:cNvSpPr/>
          <p:nvPr/>
        </p:nvSpPr>
        <p:spPr>
          <a:xfrm>
            <a:off x="10687524" y="3553500"/>
            <a:ext cx="666275" cy="65195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24d21b00ba2_0_252"/>
          <p:cNvSpPr/>
          <p:nvPr/>
        </p:nvSpPr>
        <p:spPr>
          <a:xfrm>
            <a:off x="9005875" y="34458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24d21b00ba2_0_252"/>
          <p:cNvSpPr txBox="1">
            <a:spLocks noGrp="1"/>
          </p:cNvSpPr>
          <p:nvPr>
            <p:ph type="body" idx="1"/>
          </p:nvPr>
        </p:nvSpPr>
        <p:spPr>
          <a:xfrm>
            <a:off x="9718450" y="4506550"/>
            <a:ext cx="2473500" cy="23286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None/>
            </a:pPr>
            <a:endParaRPr dirty="0"/>
          </a:p>
          <a:p>
            <a:pPr marL="342900" lvl="0" indent="-349250" algn="l" rtl="0">
              <a:spcBef>
                <a:spcPts val="0"/>
              </a:spcBef>
              <a:spcAft>
                <a:spcPts val="0"/>
              </a:spcAft>
              <a:buClr>
                <a:srgbClr val="FF0000"/>
              </a:buClr>
              <a:buSzPts val="2800"/>
              <a:buChar char="•"/>
            </a:pPr>
            <a:r>
              <a:rPr lang="en-US" dirty="0">
                <a:solidFill>
                  <a:srgbClr val="FF0000"/>
                </a:solidFill>
              </a:rPr>
              <a:t>Ethnicity: 67% English, 13% Spanish (mostly </a:t>
            </a:r>
            <a:r>
              <a:rPr lang="en-US" dirty="0" smtClean="0">
                <a:solidFill>
                  <a:srgbClr val="FF0000"/>
                </a:solidFill>
              </a:rPr>
              <a:t>Hispanic </a:t>
            </a:r>
            <a:r>
              <a:rPr lang="en-US" dirty="0">
                <a:solidFill>
                  <a:srgbClr val="FF0000"/>
                </a:solidFill>
              </a:rPr>
              <a:t>origin)</a:t>
            </a:r>
            <a:endParaRPr dirty="0">
              <a:solidFill>
                <a:srgbClr val="0000FF"/>
              </a:solidFill>
            </a:endParaRPr>
          </a:p>
        </p:txBody>
      </p:sp>
      <p:cxnSp>
        <p:nvCxnSpPr>
          <p:cNvPr id="15" name="Straight Connector 14"/>
          <p:cNvCxnSpPr/>
          <p:nvPr/>
        </p:nvCxnSpPr>
        <p:spPr>
          <a:xfrm>
            <a:off x="965035" y="1428750"/>
            <a:ext cx="876841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350275" y="1592800"/>
            <a:ext cx="5952568"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7" name="Rectangle 16"/>
          <p:cNvSpPr/>
          <p:nvPr/>
        </p:nvSpPr>
        <p:spPr>
          <a:xfrm>
            <a:off x="1334087" y="2869754"/>
            <a:ext cx="6204937" cy="1270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8" name="Rectangle 17"/>
          <p:cNvSpPr/>
          <p:nvPr/>
        </p:nvSpPr>
        <p:spPr>
          <a:xfrm>
            <a:off x="1350275" y="4384552"/>
            <a:ext cx="7924250"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9" name="Rectangle 18"/>
          <p:cNvSpPr/>
          <p:nvPr/>
        </p:nvSpPr>
        <p:spPr>
          <a:xfrm>
            <a:off x="1350274" y="5595076"/>
            <a:ext cx="6188749"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0" name="Rectangle 19"/>
          <p:cNvSpPr/>
          <p:nvPr/>
        </p:nvSpPr>
        <p:spPr>
          <a:xfrm>
            <a:off x="9718450" y="4731486"/>
            <a:ext cx="2404890" cy="2074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355"/>
                                        </p:tgtEl>
                                        <p:attrNameLst>
                                          <p:attrName>style.visibility</p:attrName>
                                        </p:attrNameLst>
                                      </p:cBhvr>
                                      <p:to>
                                        <p:strVal val="visible"/>
                                      </p:to>
                                    </p:set>
                                    <p:anim calcmode="lin" valueType="num">
                                      <p:cBhvr>
                                        <p:cTn id="27" dur="1000" fill="hold"/>
                                        <p:tgtEl>
                                          <p:spTgt spid="355"/>
                                        </p:tgtEl>
                                        <p:attrNameLst>
                                          <p:attrName>ppt_w</p:attrName>
                                        </p:attrNameLst>
                                      </p:cBhvr>
                                      <p:tavLst>
                                        <p:tav tm="0">
                                          <p:val>
                                            <p:fltVal val="0"/>
                                          </p:val>
                                        </p:tav>
                                        <p:tav tm="100000">
                                          <p:val>
                                            <p:strVal val="#ppt_w"/>
                                          </p:val>
                                        </p:tav>
                                      </p:tavLst>
                                    </p:anim>
                                    <p:anim calcmode="lin" valueType="num">
                                      <p:cBhvr>
                                        <p:cTn id="28" dur="1000" fill="hold"/>
                                        <p:tgtEl>
                                          <p:spTgt spid="355"/>
                                        </p:tgtEl>
                                        <p:attrNameLst>
                                          <p:attrName>ppt_h</p:attrName>
                                        </p:attrNameLst>
                                      </p:cBhvr>
                                      <p:tavLst>
                                        <p:tav tm="0">
                                          <p:val>
                                            <p:fltVal val="0"/>
                                          </p:val>
                                        </p:tav>
                                        <p:tav tm="100000">
                                          <p:val>
                                            <p:strVal val="#ppt_h"/>
                                          </p:val>
                                        </p:tav>
                                      </p:tavLst>
                                    </p:anim>
                                    <p:anim calcmode="lin" valueType="num">
                                      <p:cBhvr>
                                        <p:cTn id="29" dur="1000" fill="hold"/>
                                        <p:tgtEl>
                                          <p:spTgt spid="355"/>
                                        </p:tgtEl>
                                        <p:attrNameLst>
                                          <p:attrName>style.rotation</p:attrName>
                                        </p:attrNameLst>
                                      </p:cBhvr>
                                      <p:tavLst>
                                        <p:tav tm="0">
                                          <p:val>
                                            <p:fltVal val="90"/>
                                          </p:val>
                                        </p:tav>
                                        <p:tav tm="100000">
                                          <p:val>
                                            <p:fltVal val="0"/>
                                          </p:val>
                                        </p:tav>
                                      </p:tavLst>
                                    </p:anim>
                                    <p:animEffect transition="in" filter="fade">
                                      <p:cBhvr>
                                        <p:cTn id="30" dur="1000"/>
                                        <p:tgtEl>
                                          <p:spTgt spid="355"/>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356"/>
                                        </p:tgtEl>
                                        <p:attrNameLst>
                                          <p:attrName>style.visibility</p:attrName>
                                        </p:attrNameLst>
                                      </p:cBhvr>
                                      <p:to>
                                        <p:strVal val="visible"/>
                                      </p:to>
                                    </p:set>
                                    <p:anim calcmode="lin" valueType="num">
                                      <p:cBhvr>
                                        <p:cTn id="35" dur="1000" fill="hold"/>
                                        <p:tgtEl>
                                          <p:spTgt spid="356"/>
                                        </p:tgtEl>
                                        <p:attrNameLst>
                                          <p:attrName>ppt_w</p:attrName>
                                        </p:attrNameLst>
                                      </p:cBhvr>
                                      <p:tavLst>
                                        <p:tav tm="0">
                                          <p:val>
                                            <p:fltVal val="0"/>
                                          </p:val>
                                        </p:tav>
                                        <p:tav tm="100000">
                                          <p:val>
                                            <p:strVal val="#ppt_w"/>
                                          </p:val>
                                        </p:tav>
                                      </p:tavLst>
                                    </p:anim>
                                    <p:anim calcmode="lin" valueType="num">
                                      <p:cBhvr>
                                        <p:cTn id="36" dur="1000" fill="hold"/>
                                        <p:tgtEl>
                                          <p:spTgt spid="356"/>
                                        </p:tgtEl>
                                        <p:attrNameLst>
                                          <p:attrName>ppt_h</p:attrName>
                                        </p:attrNameLst>
                                      </p:cBhvr>
                                      <p:tavLst>
                                        <p:tav tm="0">
                                          <p:val>
                                            <p:fltVal val="0"/>
                                          </p:val>
                                        </p:tav>
                                        <p:tav tm="100000">
                                          <p:val>
                                            <p:strVal val="#ppt_h"/>
                                          </p:val>
                                        </p:tav>
                                      </p:tavLst>
                                    </p:anim>
                                    <p:anim calcmode="lin" valueType="num">
                                      <p:cBhvr>
                                        <p:cTn id="37" dur="1000" fill="hold"/>
                                        <p:tgtEl>
                                          <p:spTgt spid="356"/>
                                        </p:tgtEl>
                                        <p:attrNameLst>
                                          <p:attrName>style.rotation</p:attrName>
                                        </p:attrNameLst>
                                      </p:cBhvr>
                                      <p:tavLst>
                                        <p:tav tm="0">
                                          <p:val>
                                            <p:fltVal val="90"/>
                                          </p:val>
                                        </p:tav>
                                        <p:tav tm="100000">
                                          <p:val>
                                            <p:fltVal val="0"/>
                                          </p:val>
                                        </p:tav>
                                      </p:tavLst>
                                    </p:anim>
                                    <p:animEffect transition="in" filter="fade">
                                      <p:cBhvr>
                                        <p:cTn id="38"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d5cf97775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smtClean="0"/>
              <a:t>BWM X5 Owners Persona</a:t>
            </a:r>
            <a:endParaRPr dirty="0"/>
          </a:p>
        </p:txBody>
      </p:sp>
      <p:sp>
        <p:nvSpPr>
          <p:cNvPr id="363" name="Google Shape;363;g24d5cf97775_0_22"/>
          <p:cNvSpPr txBox="1">
            <a:spLocks noGrp="1"/>
          </p:cNvSpPr>
          <p:nvPr>
            <p:ph type="body" idx="1"/>
          </p:nvPr>
        </p:nvSpPr>
        <p:spPr>
          <a:xfrm>
            <a:off x="148281" y="1825624"/>
            <a:ext cx="11825415" cy="5032375"/>
          </a:xfrm>
          <a:prstGeom prst="rect">
            <a:avLst/>
          </a:prstGeom>
        </p:spPr>
        <p:txBody>
          <a:bodyPr spcFirstLastPara="1" wrap="square" lIns="91425" tIns="45700" rIns="91425" bIns="45700" anchor="t" anchorCtr="0">
            <a:normAutofit fontScale="85000" lnSpcReduction="10000"/>
          </a:bodyPr>
          <a:lstStyle/>
          <a:p>
            <a:pPr marL="0" lvl="0" indent="0" algn="just">
              <a:lnSpc>
                <a:spcPct val="150000"/>
              </a:lnSpc>
              <a:buNone/>
            </a:pPr>
            <a:r>
              <a:rPr lang="en-US" dirty="0"/>
              <a:t>The BMW X5 attracts individuals aged 45 to 65, both male and female. The majority of owners in this cluster belong to Texas, followed by Florida. They are typically high school graduates, often working in professional or technical fields. Owners have a previous history of owning the same model, indicating satisfaction with the product. With their professional roles, they have an affinity for quality and luxury. These owners have medium to high incomes, and their spending habits are moderate. They are likely to be homeowners, preferring medium-sized homes (2K to 4K </a:t>
            </a:r>
            <a:r>
              <a:rPr lang="en-US" dirty="0" err="1"/>
              <a:t>Sq</a:t>
            </a:r>
            <a:r>
              <a:rPr lang="en-US" dirty="0"/>
              <a:t> Ft) with market values ranging from 500K to 1000K. They are predominantly English-speaking, often white, and have a small number of children. Coffee consumption is minimal, indicating a preference for savings.</a:t>
            </a:r>
            <a:endParaRPr dirty="0"/>
          </a:p>
        </p:txBody>
      </p:sp>
      <p:cxnSp>
        <p:nvCxnSpPr>
          <p:cNvPr id="4" name="Straight Connector 3"/>
          <p:cNvCxnSpPr/>
          <p:nvPr/>
        </p:nvCxnSpPr>
        <p:spPr>
          <a:xfrm>
            <a:off x="932369" y="1428750"/>
            <a:ext cx="598894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572500" y="0"/>
            <a:ext cx="3619500" cy="1266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d5cf97775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smtClean="0"/>
              <a:t>Genesis GV80 Owners Persona</a:t>
            </a:r>
            <a:endParaRPr dirty="0"/>
          </a:p>
        </p:txBody>
      </p:sp>
      <p:sp>
        <p:nvSpPr>
          <p:cNvPr id="363" name="Google Shape;363;g24d5cf97775_0_22"/>
          <p:cNvSpPr txBox="1">
            <a:spLocks noGrp="1"/>
          </p:cNvSpPr>
          <p:nvPr>
            <p:ph type="body" idx="1"/>
          </p:nvPr>
        </p:nvSpPr>
        <p:spPr>
          <a:xfrm>
            <a:off x="148281" y="1825624"/>
            <a:ext cx="11825415" cy="5032375"/>
          </a:xfrm>
          <a:prstGeom prst="rect">
            <a:avLst/>
          </a:prstGeom>
        </p:spPr>
        <p:txBody>
          <a:bodyPr spcFirstLastPara="1" wrap="square" lIns="91425" tIns="45700" rIns="91425" bIns="45700" anchor="t" anchorCtr="0">
            <a:normAutofit fontScale="77500" lnSpcReduction="20000"/>
          </a:bodyPr>
          <a:lstStyle/>
          <a:p>
            <a:pPr marL="0" lvl="0" indent="0" algn="just">
              <a:lnSpc>
                <a:spcPct val="150000"/>
              </a:lnSpc>
              <a:buNone/>
            </a:pPr>
            <a:r>
              <a:rPr lang="en-US" dirty="0"/>
              <a:t>The Genesis GV80 appeals to individuals aged 45 to 75, both male and female, with a slightly higher preference among females. The largest customer base is in Texas, followed by Tennessee. Owners in this cluster have a diverse educational background, but a significant proportion are high school graduates. Like the BMW X5 cluster, GV80 owners have a history of owning the same model, indicating brand loyalty. They are professionals, holding technical or white-collar jobs, and have higher incomes (typically above 90K). GV80 owners are known for their conservative spending habits and a preference for homeownership. They tend to have medium to large-sized homes (2K to 5K </a:t>
            </a:r>
            <a:r>
              <a:rPr lang="en-US" dirty="0" err="1"/>
              <a:t>Sq</a:t>
            </a:r>
            <a:r>
              <a:rPr lang="en-US" dirty="0"/>
              <a:t> Ft) with market values ranging from 500K to 750K. The majority are English-speaking, primarily white, and have either no children or a small number of children. Coffee consumption is higher than the X5 owners, but still moderate.</a:t>
            </a:r>
            <a:endParaRPr dirty="0"/>
          </a:p>
        </p:txBody>
      </p:sp>
      <p:cxnSp>
        <p:nvCxnSpPr>
          <p:cNvPr id="4" name="Straight Connector 3"/>
          <p:cNvCxnSpPr/>
          <p:nvPr/>
        </p:nvCxnSpPr>
        <p:spPr>
          <a:xfrm>
            <a:off x="963930" y="1428750"/>
            <a:ext cx="7246621"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9086072" y="0"/>
            <a:ext cx="3105928" cy="1745313"/>
          </a:xfrm>
          <a:prstGeom prst="rect">
            <a:avLst/>
          </a:prstGeom>
        </p:spPr>
      </p:pic>
    </p:spTree>
    <p:extLst>
      <p:ext uri="{BB962C8B-B14F-4D97-AF65-F5344CB8AC3E}">
        <p14:creationId xmlns:p14="http://schemas.microsoft.com/office/powerpoint/2010/main" val="3436003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24d21b00ba2_0_0"/>
          <p:cNvSpPr txBox="1">
            <a:spLocks noGrp="1"/>
          </p:cNvSpPr>
          <p:nvPr>
            <p:ph type="title"/>
          </p:nvPr>
        </p:nvSpPr>
        <p:spPr>
          <a:xfrm>
            <a:off x="838200" y="365125"/>
            <a:ext cx="1127245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Clustering/ Grouping Based on Demographics</a:t>
            </a:r>
            <a:endParaRPr dirty="0"/>
          </a:p>
        </p:txBody>
      </p:sp>
      <p:sp>
        <p:nvSpPr>
          <p:cNvPr id="97" name="Google Shape;97;g24d21b00ba2_0_0"/>
          <p:cNvSpPr txBox="1">
            <a:spLocks noGrp="1"/>
          </p:cNvSpPr>
          <p:nvPr>
            <p:ph type="body" idx="1"/>
          </p:nvPr>
        </p:nvSpPr>
        <p:spPr>
          <a:xfrm>
            <a:off x="838200" y="1825625"/>
            <a:ext cx="5195100" cy="4872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Know Your Customer Strategy</a:t>
            </a:r>
            <a:endParaRPr/>
          </a:p>
          <a:p>
            <a:pPr marL="342900" lvl="0" indent="-349250" algn="l" rtl="0">
              <a:spcBef>
                <a:spcPts val="0"/>
              </a:spcBef>
              <a:spcAft>
                <a:spcPts val="0"/>
              </a:spcAft>
              <a:buClr>
                <a:srgbClr val="980000"/>
              </a:buClr>
              <a:buSzPts val="2800"/>
              <a:buChar char="•"/>
            </a:pPr>
            <a:r>
              <a:rPr lang="en-US">
                <a:solidFill>
                  <a:srgbClr val="980000"/>
                </a:solidFill>
              </a:rPr>
              <a:t>Demographics plays an important role to identify potential customers</a:t>
            </a:r>
            <a:endParaRPr>
              <a:solidFill>
                <a:srgbClr val="980000"/>
              </a:solidFill>
            </a:endParaRPr>
          </a:p>
          <a:p>
            <a:pPr marL="342900" lvl="0" indent="-349250" algn="l" rtl="0">
              <a:spcBef>
                <a:spcPts val="0"/>
              </a:spcBef>
              <a:spcAft>
                <a:spcPts val="0"/>
              </a:spcAft>
              <a:buSzPts val="2800"/>
              <a:buChar char="•"/>
            </a:pPr>
            <a:r>
              <a:rPr lang="en-US"/>
              <a:t>This analysis was aim to identify those features which contributes mostly in someone’s choices</a:t>
            </a:r>
            <a:endParaRPr/>
          </a:p>
          <a:p>
            <a:pPr marL="342900" lvl="0" indent="-349250" algn="l" rtl="0">
              <a:spcBef>
                <a:spcPts val="0"/>
              </a:spcBef>
              <a:spcAft>
                <a:spcPts val="0"/>
              </a:spcAft>
              <a:buClr>
                <a:srgbClr val="980000"/>
              </a:buClr>
              <a:buSzPts val="2800"/>
              <a:buChar char="•"/>
            </a:pPr>
            <a:r>
              <a:rPr lang="en-US">
                <a:solidFill>
                  <a:srgbClr val="980000"/>
                </a:solidFill>
              </a:rPr>
              <a:t>We have identified features such as location, gender, salary, children etc.</a:t>
            </a:r>
            <a:endParaRPr>
              <a:solidFill>
                <a:srgbClr val="980000"/>
              </a:solidFill>
            </a:endParaRPr>
          </a:p>
        </p:txBody>
      </p:sp>
      <p:pic>
        <p:nvPicPr>
          <p:cNvPr id="98" name="Google Shape;98;g24d21b00ba2_0_0"/>
          <p:cNvPicPr preferRelativeResize="0"/>
          <p:nvPr/>
        </p:nvPicPr>
        <p:blipFill>
          <a:blip r:embed="rId3">
            <a:alphaModFix/>
          </a:blip>
          <a:stretch>
            <a:fillRect/>
          </a:stretch>
        </p:blipFill>
        <p:spPr>
          <a:xfrm>
            <a:off x="6033250" y="2003300"/>
            <a:ext cx="6077400" cy="4694792"/>
          </a:xfrm>
          <a:prstGeom prst="rect">
            <a:avLst/>
          </a:prstGeom>
          <a:noFill/>
          <a:ln>
            <a:noFill/>
          </a:ln>
        </p:spPr>
      </p:pic>
      <p:cxnSp>
        <p:nvCxnSpPr>
          <p:cNvPr id="5" name="Straight Connector 4"/>
          <p:cNvCxnSpPr/>
          <p:nvPr/>
        </p:nvCxnSpPr>
        <p:spPr>
          <a:xfrm>
            <a:off x="981612" y="1428750"/>
            <a:ext cx="10609776"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flipH="1">
            <a:off x="722532" y="2145399"/>
            <a:ext cx="518160" cy="518160"/>
          </a:xfrm>
          <a:prstGeom prst="rect">
            <a:avLst/>
          </a:prstGeom>
        </p:spPr>
      </p:pic>
      <p:pic>
        <p:nvPicPr>
          <p:cNvPr id="8" name="Picture 7"/>
          <p:cNvPicPr>
            <a:picLocks noChangeAspect="1"/>
          </p:cNvPicPr>
          <p:nvPr/>
        </p:nvPicPr>
        <p:blipFill>
          <a:blip r:embed="rId4"/>
          <a:stretch>
            <a:fillRect/>
          </a:stretch>
        </p:blipFill>
        <p:spPr>
          <a:xfrm flipH="1">
            <a:off x="722532" y="2668844"/>
            <a:ext cx="518160" cy="518160"/>
          </a:xfrm>
          <a:prstGeom prst="rect">
            <a:avLst/>
          </a:prstGeom>
        </p:spPr>
      </p:pic>
      <p:pic>
        <p:nvPicPr>
          <p:cNvPr id="9" name="Picture 8"/>
          <p:cNvPicPr>
            <a:picLocks noChangeAspect="1"/>
          </p:cNvPicPr>
          <p:nvPr/>
        </p:nvPicPr>
        <p:blipFill>
          <a:blip r:embed="rId4"/>
          <a:stretch>
            <a:fillRect/>
          </a:stretch>
        </p:blipFill>
        <p:spPr>
          <a:xfrm flipH="1">
            <a:off x="722532" y="3723632"/>
            <a:ext cx="518160" cy="518160"/>
          </a:xfrm>
          <a:prstGeom prst="rect">
            <a:avLst/>
          </a:prstGeom>
        </p:spPr>
      </p:pic>
      <p:pic>
        <p:nvPicPr>
          <p:cNvPr id="10" name="Picture 9"/>
          <p:cNvPicPr>
            <a:picLocks noChangeAspect="1"/>
          </p:cNvPicPr>
          <p:nvPr/>
        </p:nvPicPr>
        <p:blipFill>
          <a:blip r:embed="rId4"/>
          <a:stretch>
            <a:fillRect/>
          </a:stretch>
        </p:blipFill>
        <p:spPr>
          <a:xfrm flipH="1">
            <a:off x="722532" y="5272691"/>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d5cf97775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smtClean="0"/>
              <a:t>Lincoln Aviator Owners Persona</a:t>
            </a:r>
            <a:endParaRPr dirty="0"/>
          </a:p>
        </p:txBody>
      </p:sp>
      <p:sp>
        <p:nvSpPr>
          <p:cNvPr id="363" name="Google Shape;363;g24d5cf97775_0_22"/>
          <p:cNvSpPr txBox="1">
            <a:spLocks noGrp="1"/>
          </p:cNvSpPr>
          <p:nvPr>
            <p:ph type="body" idx="1"/>
          </p:nvPr>
        </p:nvSpPr>
        <p:spPr>
          <a:xfrm>
            <a:off x="148281" y="1825624"/>
            <a:ext cx="11825415" cy="5032375"/>
          </a:xfrm>
          <a:prstGeom prst="rect">
            <a:avLst/>
          </a:prstGeom>
        </p:spPr>
        <p:txBody>
          <a:bodyPr spcFirstLastPara="1" wrap="square" lIns="91425" tIns="45700" rIns="91425" bIns="45700" anchor="t" anchorCtr="0">
            <a:normAutofit fontScale="77500" lnSpcReduction="20000"/>
          </a:bodyPr>
          <a:lstStyle/>
          <a:p>
            <a:pPr marL="0" lvl="0" indent="0" algn="just">
              <a:lnSpc>
                <a:spcPct val="150000"/>
              </a:lnSpc>
              <a:buNone/>
            </a:pPr>
            <a:r>
              <a:rPr lang="en-US" dirty="0"/>
              <a:t>The Lincoln Aviator attracts individuals aged 45 to 75, both male and female, with a preference among males. The primary customer base is in Texas, with smaller proportions from other states such as Florida and Tennessee. Owners in this cluster typically have a high school education and show a significant interest in the Aviator model. They hold professional, technical, or white-collar jobs, reflecting their management positions and affluence. Their income level is lower compared to the X5 and GV80 clusters, typically around 30K. Aviator owners are known for their conservative spending habits and a preference for homeownership. They tend to have aged houses, and their home sizes are relatively smaller (&lt; 3K </a:t>
            </a:r>
            <a:r>
              <a:rPr lang="en-US" dirty="0" err="1"/>
              <a:t>Sq</a:t>
            </a:r>
            <a:r>
              <a:rPr lang="en-US" dirty="0"/>
              <a:t> Ft) with market values up to 500K. The majority are English-speaking, primarily white, with a significant Hispanic minority. Most owners are single or unmarried, and coffee consumption is higher than X5 owners</a:t>
            </a:r>
            <a:endParaRPr dirty="0"/>
          </a:p>
        </p:txBody>
      </p:sp>
      <p:cxnSp>
        <p:nvCxnSpPr>
          <p:cNvPr id="4" name="Straight Connector 3"/>
          <p:cNvCxnSpPr/>
          <p:nvPr/>
        </p:nvCxnSpPr>
        <p:spPr>
          <a:xfrm>
            <a:off x="976630" y="1428750"/>
            <a:ext cx="7246621"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t="16857"/>
          <a:stretch/>
        </p:blipFill>
        <p:spPr>
          <a:xfrm>
            <a:off x="8931899" y="5716"/>
            <a:ext cx="3260101" cy="1423034"/>
          </a:xfrm>
          <a:prstGeom prst="rect">
            <a:avLst/>
          </a:prstGeom>
        </p:spPr>
      </p:pic>
    </p:spTree>
    <p:extLst>
      <p:ext uri="{BB962C8B-B14F-4D97-AF65-F5344CB8AC3E}">
        <p14:creationId xmlns:p14="http://schemas.microsoft.com/office/powerpoint/2010/main" val="1354076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d5cf97775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smtClean="0"/>
              <a:t>Mercedes GLE Owners Persona</a:t>
            </a:r>
            <a:endParaRPr dirty="0"/>
          </a:p>
        </p:txBody>
      </p:sp>
      <p:sp>
        <p:nvSpPr>
          <p:cNvPr id="363" name="Google Shape;363;g24d5cf97775_0_22"/>
          <p:cNvSpPr txBox="1">
            <a:spLocks noGrp="1"/>
          </p:cNvSpPr>
          <p:nvPr>
            <p:ph type="body" idx="1"/>
          </p:nvPr>
        </p:nvSpPr>
        <p:spPr>
          <a:xfrm>
            <a:off x="148281" y="1825624"/>
            <a:ext cx="11825415" cy="5032375"/>
          </a:xfrm>
          <a:prstGeom prst="rect">
            <a:avLst/>
          </a:prstGeom>
        </p:spPr>
        <p:txBody>
          <a:bodyPr spcFirstLastPara="1" wrap="square" lIns="91425" tIns="45700" rIns="91425" bIns="45700" anchor="t" anchorCtr="0">
            <a:normAutofit fontScale="77500" lnSpcReduction="20000"/>
          </a:bodyPr>
          <a:lstStyle/>
          <a:p>
            <a:pPr marL="0" lvl="0" indent="0" algn="just">
              <a:lnSpc>
                <a:spcPct val="150000"/>
              </a:lnSpc>
              <a:buNone/>
            </a:pPr>
            <a:r>
              <a:rPr lang="en-US" dirty="0" smtClean="0"/>
              <a:t>The </a:t>
            </a:r>
            <a:r>
              <a:rPr lang="en-US" dirty="0"/>
              <a:t>Mercedes GLE Class appeals to individuals aged 45 to 75, both male and female, with a preference among females. The largest customer base is in Florida, followed by Texas. Owners in this cluster have a diverse educational background, with a significant proportion being college students who left studies for business or other reasons. They often have prior ownership experience with different Mercedes models, indicating brand loyalty. GLE owners are professionals in various fields, with higher incomes ranging from 70K to 150K. They are known for their high spending habits and a preference for homeownership. They tend to have recently relocated and own small to medium-sized homes (2K to 4K </a:t>
            </a:r>
            <a:r>
              <a:rPr lang="en-US" dirty="0" err="1"/>
              <a:t>Sq</a:t>
            </a:r>
            <a:r>
              <a:rPr lang="en-US" dirty="0"/>
              <a:t> Ft) with varying market values, ranging from 300K to 1,000K+. The majority are English-speaking, primarily white, with a significant Hispanic minority. GLE owners usually have no children or fewer children.</a:t>
            </a:r>
            <a:endParaRPr dirty="0"/>
          </a:p>
        </p:txBody>
      </p:sp>
      <p:cxnSp>
        <p:nvCxnSpPr>
          <p:cNvPr id="4" name="Straight Connector 3"/>
          <p:cNvCxnSpPr/>
          <p:nvPr/>
        </p:nvCxnSpPr>
        <p:spPr>
          <a:xfrm>
            <a:off x="963930" y="1428750"/>
            <a:ext cx="7246621"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9325644" y="124044"/>
            <a:ext cx="2747325" cy="1447800"/>
          </a:xfrm>
          <a:prstGeom prst="rect">
            <a:avLst/>
          </a:prstGeom>
        </p:spPr>
      </p:pic>
    </p:spTree>
    <p:extLst>
      <p:ext uri="{BB962C8B-B14F-4D97-AF65-F5344CB8AC3E}">
        <p14:creationId xmlns:p14="http://schemas.microsoft.com/office/powerpoint/2010/main" val="695597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25;g24d21b00ba2_0_145"/>
          <p:cNvPicPr preferRelativeResize="0"/>
          <p:nvPr/>
        </p:nvPicPr>
        <p:blipFill>
          <a:blip r:embed="rId2">
            <a:alphaModFix/>
          </a:blip>
          <a:stretch>
            <a:fillRect/>
          </a:stretch>
        </p:blipFill>
        <p:spPr>
          <a:xfrm>
            <a:off x="2159000" y="2492376"/>
            <a:ext cx="7874000" cy="3348038"/>
          </a:xfrm>
          <a:prstGeom prst="rect">
            <a:avLst/>
          </a:prstGeom>
          <a:noFill/>
          <a:ln>
            <a:noFill/>
          </a:ln>
        </p:spPr>
      </p:pic>
      <p:sp>
        <p:nvSpPr>
          <p:cNvPr id="2" name="Title 1"/>
          <p:cNvSpPr>
            <a:spLocks noGrp="1"/>
          </p:cNvSpPr>
          <p:nvPr>
            <p:ph type="title"/>
          </p:nvPr>
        </p:nvSpPr>
        <p:spPr/>
        <p:txBody>
          <a:bodyPr/>
          <a:lstStyle/>
          <a:p>
            <a:r>
              <a:rPr lang="en-US" dirty="0" smtClean="0"/>
              <a:t>Clustering/ Grouping</a:t>
            </a:r>
            <a:endParaRPr lang="" dirty="0"/>
          </a:p>
        </p:txBody>
      </p:sp>
      <p:cxnSp>
        <p:nvCxnSpPr>
          <p:cNvPr id="4" name="Straight Connector 3"/>
          <p:cNvCxnSpPr/>
          <p:nvPr/>
        </p:nvCxnSpPr>
        <p:spPr>
          <a:xfrm>
            <a:off x="931370" y="1428750"/>
            <a:ext cx="49495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0" y="1898270"/>
            <a:ext cx="2296160" cy="803656"/>
          </a:xfrm>
          <a:prstGeom prst="rect">
            <a:avLst/>
          </a:prstGeom>
        </p:spPr>
      </p:pic>
      <p:pic>
        <p:nvPicPr>
          <p:cNvPr id="7" name="Picture 6"/>
          <p:cNvPicPr>
            <a:picLocks noChangeAspect="1"/>
          </p:cNvPicPr>
          <p:nvPr/>
        </p:nvPicPr>
        <p:blipFill>
          <a:blip r:embed="rId4"/>
          <a:stretch>
            <a:fillRect/>
          </a:stretch>
        </p:blipFill>
        <p:spPr>
          <a:xfrm>
            <a:off x="0" y="5357133"/>
            <a:ext cx="2413000" cy="1355936"/>
          </a:xfrm>
          <a:prstGeom prst="rect">
            <a:avLst/>
          </a:prstGeom>
        </p:spPr>
      </p:pic>
      <p:pic>
        <p:nvPicPr>
          <p:cNvPr id="8" name="Picture 7"/>
          <p:cNvPicPr>
            <a:picLocks noChangeAspect="1"/>
          </p:cNvPicPr>
          <p:nvPr/>
        </p:nvPicPr>
        <p:blipFill rotWithShape="1">
          <a:blip r:embed="rId5"/>
          <a:srcRect t="16857"/>
          <a:stretch/>
        </p:blipFill>
        <p:spPr>
          <a:xfrm>
            <a:off x="9769106" y="1771301"/>
            <a:ext cx="2422894" cy="1057593"/>
          </a:xfrm>
          <a:prstGeom prst="rect">
            <a:avLst/>
          </a:prstGeom>
        </p:spPr>
      </p:pic>
      <p:pic>
        <p:nvPicPr>
          <p:cNvPr id="9" name="Picture 8"/>
          <p:cNvPicPr>
            <a:picLocks noChangeAspect="1"/>
          </p:cNvPicPr>
          <p:nvPr/>
        </p:nvPicPr>
        <p:blipFill>
          <a:blip r:embed="rId6"/>
          <a:stretch>
            <a:fillRect/>
          </a:stretch>
        </p:blipFill>
        <p:spPr>
          <a:xfrm>
            <a:off x="10033000" y="5577801"/>
            <a:ext cx="2154269" cy="1135268"/>
          </a:xfrm>
          <a:prstGeom prst="rect">
            <a:avLst/>
          </a:prstGeom>
        </p:spPr>
      </p:pic>
      <p:cxnSp>
        <p:nvCxnSpPr>
          <p:cNvPr id="12" name="Straight Arrow Connector 11"/>
          <p:cNvCxnSpPr/>
          <p:nvPr/>
        </p:nvCxnSpPr>
        <p:spPr>
          <a:xfrm>
            <a:off x="1930400" y="2701926"/>
            <a:ext cx="3364482" cy="1666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30400" y="2616147"/>
            <a:ext cx="6042165" cy="1962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16100" y="2763811"/>
            <a:ext cx="711200" cy="5322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44700" y="2492376"/>
            <a:ext cx="6553738" cy="209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044700" y="4454579"/>
            <a:ext cx="3276869" cy="14511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100064" y="3895667"/>
            <a:ext cx="5190346" cy="21261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909905" y="3260838"/>
            <a:ext cx="2603159" cy="24924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033487" y="3024943"/>
            <a:ext cx="4296421" cy="28045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523482" y="2798896"/>
            <a:ext cx="4568455" cy="148100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363395" y="2887796"/>
            <a:ext cx="2121998" cy="18364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732895" y="2828894"/>
            <a:ext cx="2496833" cy="9771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055212" y="2595231"/>
            <a:ext cx="4874495" cy="61502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8210324" y="4783178"/>
            <a:ext cx="1822677" cy="116768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5550169" y="4507064"/>
            <a:ext cx="4453861" cy="165457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8598438" y="3529127"/>
            <a:ext cx="1567823" cy="2254504"/>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7461962" y="3886487"/>
            <a:ext cx="2610668" cy="198429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46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par>
                                <p:cTn id="36" presetID="22" presetClass="entr" presetSubtype="2"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right)">
                                      <p:cBhvr>
                                        <p:cTn id="38" dur="500"/>
                                        <p:tgtEl>
                                          <p:spTgt spid="34"/>
                                        </p:tgtEl>
                                      </p:cBhvr>
                                    </p:animEffect>
                                  </p:childTnLst>
                                </p:cTn>
                              </p:par>
                              <p:par>
                                <p:cTn id="39" presetID="22" presetClass="entr" presetSubtype="2"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par>
                                <p:cTn id="42" presetID="22" presetClass="entr" presetSubtype="2"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right)">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right)">
                                      <p:cBhvr>
                                        <p:cTn id="49" dur="500"/>
                                        <p:tgtEl>
                                          <p:spTgt spid="41"/>
                                        </p:tgtEl>
                                      </p:cBhvr>
                                    </p:animEffect>
                                  </p:childTnLst>
                                </p:cTn>
                              </p:par>
                              <p:par>
                                <p:cTn id="50" presetID="22" presetClass="entr" presetSubtype="2"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22" presetClass="entr" presetSubtype="2"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22" presetClass="entr" presetSubtype="2"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right)">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Similarities</a:t>
            </a:r>
            <a:endParaRPr lang="" dirty="0"/>
          </a:p>
        </p:txBody>
      </p:sp>
      <p:sp>
        <p:nvSpPr>
          <p:cNvPr id="3" name="Text Placeholder 2"/>
          <p:cNvSpPr>
            <a:spLocks noGrp="1"/>
          </p:cNvSpPr>
          <p:nvPr>
            <p:ph type="body" idx="1"/>
          </p:nvPr>
        </p:nvSpPr>
        <p:spPr>
          <a:xfrm>
            <a:off x="838200" y="1825624"/>
            <a:ext cx="11188700" cy="4879975"/>
          </a:xfrm>
        </p:spPr>
        <p:txBody>
          <a:bodyPr>
            <a:normAutofit lnSpcReduction="10000"/>
          </a:bodyPr>
          <a:lstStyle/>
          <a:p>
            <a:pPr algn="just"/>
            <a:r>
              <a:rPr lang="en-US" dirty="0"/>
              <a:t>Owners of </a:t>
            </a:r>
            <a:r>
              <a:rPr lang="en-US" dirty="0" smtClean="0"/>
              <a:t>all models </a:t>
            </a:r>
            <a:r>
              <a:rPr lang="en-US" dirty="0"/>
              <a:t>have a significant presence in </a:t>
            </a:r>
            <a:r>
              <a:rPr lang="en-US" dirty="0" smtClean="0"/>
              <a:t>Texas, Florida and Tennessee.</a:t>
            </a:r>
          </a:p>
          <a:p>
            <a:pPr algn="just"/>
            <a:r>
              <a:rPr lang="en-US" dirty="0"/>
              <a:t>A considerable portion of owners in </a:t>
            </a:r>
            <a:r>
              <a:rPr lang="en-US" dirty="0" smtClean="0"/>
              <a:t>all model </a:t>
            </a:r>
            <a:r>
              <a:rPr lang="en-US" dirty="0"/>
              <a:t>are high school </a:t>
            </a:r>
            <a:r>
              <a:rPr lang="en-US" dirty="0" smtClean="0"/>
              <a:t>graduates except Mercedes GLE model, who are college passed out.</a:t>
            </a:r>
          </a:p>
          <a:p>
            <a:pPr algn="just"/>
            <a:r>
              <a:rPr lang="en-US" dirty="0" smtClean="0"/>
              <a:t>Owners are mostly professional</a:t>
            </a:r>
            <a:r>
              <a:rPr lang="en-US" dirty="0"/>
              <a:t>, technical, and white-collar </a:t>
            </a:r>
            <a:r>
              <a:rPr lang="en-US" dirty="0" smtClean="0"/>
              <a:t>jobs for all models.</a:t>
            </a:r>
          </a:p>
          <a:p>
            <a:pPr algn="just"/>
            <a:r>
              <a:rPr lang="en-US" dirty="0"/>
              <a:t>A majority of owners in </a:t>
            </a:r>
            <a:r>
              <a:rPr lang="en-US" dirty="0" smtClean="0"/>
              <a:t>all models </a:t>
            </a:r>
            <a:r>
              <a:rPr lang="en-US" dirty="0"/>
              <a:t>prefer homeownership rather than renting</a:t>
            </a:r>
            <a:r>
              <a:rPr lang="en-US" dirty="0" smtClean="0"/>
              <a:t>.</a:t>
            </a:r>
          </a:p>
          <a:p>
            <a:pPr algn="just"/>
            <a:r>
              <a:rPr lang="en-US" dirty="0" smtClean="0"/>
              <a:t>Market value of houses ranges up to 1000K in all models.</a:t>
            </a:r>
          </a:p>
          <a:p>
            <a:pPr algn="just"/>
            <a:r>
              <a:rPr lang="en-US" dirty="0"/>
              <a:t>The majority of owners </a:t>
            </a:r>
            <a:r>
              <a:rPr lang="en-US" dirty="0" smtClean="0"/>
              <a:t>of all models </a:t>
            </a:r>
            <a:r>
              <a:rPr lang="en-US" dirty="0"/>
              <a:t>are English-speaking, with a significant presence of white individuals.</a:t>
            </a:r>
            <a:endParaRPr lang="" dirty="0"/>
          </a:p>
        </p:txBody>
      </p:sp>
      <p:cxnSp>
        <p:nvCxnSpPr>
          <p:cNvPr id="4" name="Straight Connector 3"/>
          <p:cNvCxnSpPr/>
          <p:nvPr/>
        </p:nvCxnSpPr>
        <p:spPr>
          <a:xfrm>
            <a:off x="1005892" y="1428750"/>
            <a:ext cx="2539896"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84912" y="1936116"/>
            <a:ext cx="518160" cy="518160"/>
          </a:xfrm>
          <a:prstGeom prst="rect">
            <a:avLst/>
          </a:prstGeom>
        </p:spPr>
      </p:pic>
      <p:pic>
        <p:nvPicPr>
          <p:cNvPr id="6" name="Picture 5"/>
          <p:cNvPicPr>
            <a:picLocks noChangeAspect="1"/>
          </p:cNvPicPr>
          <p:nvPr/>
        </p:nvPicPr>
        <p:blipFill>
          <a:blip r:embed="rId2"/>
          <a:stretch>
            <a:fillRect/>
          </a:stretch>
        </p:blipFill>
        <p:spPr>
          <a:xfrm flipH="1">
            <a:off x="784912" y="2735266"/>
            <a:ext cx="518160" cy="518160"/>
          </a:xfrm>
          <a:prstGeom prst="rect">
            <a:avLst/>
          </a:prstGeom>
        </p:spPr>
      </p:pic>
      <p:pic>
        <p:nvPicPr>
          <p:cNvPr id="7" name="Picture 6"/>
          <p:cNvPicPr>
            <a:picLocks noChangeAspect="1"/>
          </p:cNvPicPr>
          <p:nvPr/>
        </p:nvPicPr>
        <p:blipFill>
          <a:blip r:embed="rId2"/>
          <a:stretch>
            <a:fillRect/>
          </a:stretch>
        </p:blipFill>
        <p:spPr>
          <a:xfrm flipH="1">
            <a:off x="784912" y="3481073"/>
            <a:ext cx="518160" cy="518160"/>
          </a:xfrm>
          <a:prstGeom prst="rect">
            <a:avLst/>
          </a:prstGeom>
        </p:spPr>
      </p:pic>
      <p:pic>
        <p:nvPicPr>
          <p:cNvPr id="8" name="Picture 7"/>
          <p:cNvPicPr>
            <a:picLocks noChangeAspect="1"/>
          </p:cNvPicPr>
          <p:nvPr/>
        </p:nvPicPr>
        <p:blipFill>
          <a:blip r:embed="rId2"/>
          <a:stretch>
            <a:fillRect/>
          </a:stretch>
        </p:blipFill>
        <p:spPr>
          <a:xfrm flipH="1">
            <a:off x="784912" y="4338638"/>
            <a:ext cx="518160" cy="518160"/>
          </a:xfrm>
          <a:prstGeom prst="rect">
            <a:avLst/>
          </a:prstGeom>
        </p:spPr>
      </p:pic>
      <p:pic>
        <p:nvPicPr>
          <p:cNvPr id="9" name="Picture 8"/>
          <p:cNvPicPr>
            <a:picLocks noChangeAspect="1"/>
          </p:cNvPicPr>
          <p:nvPr/>
        </p:nvPicPr>
        <p:blipFill>
          <a:blip r:embed="rId2"/>
          <a:stretch>
            <a:fillRect/>
          </a:stretch>
        </p:blipFill>
        <p:spPr>
          <a:xfrm flipH="1">
            <a:off x="784912" y="5061593"/>
            <a:ext cx="518160" cy="518160"/>
          </a:xfrm>
          <a:prstGeom prst="rect">
            <a:avLst/>
          </a:prstGeom>
        </p:spPr>
      </p:pic>
      <p:pic>
        <p:nvPicPr>
          <p:cNvPr id="10" name="Picture 9"/>
          <p:cNvPicPr>
            <a:picLocks noChangeAspect="1"/>
          </p:cNvPicPr>
          <p:nvPr/>
        </p:nvPicPr>
        <p:blipFill>
          <a:blip r:embed="rId2"/>
          <a:stretch>
            <a:fillRect/>
          </a:stretch>
        </p:blipFill>
        <p:spPr>
          <a:xfrm flipH="1">
            <a:off x="784912" y="5624516"/>
            <a:ext cx="518160" cy="518160"/>
          </a:xfrm>
          <a:prstGeom prst="rect">
            <a:avLst/>
          </a:prstGeom>
        </p:spPr>
      </p:pic>
    </p:spTree>
    <p:extLst>
      <p:ext uri="{BB962C8B-B14F-4D97-AF65-F5344CB8AC3E}">
        <p14:creationId xmlns:p14="http://schemas.microsoft.com/office/powerpoint/2010/main" val="374048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Similarities</a:t>
            </a:r>
            <a:endParaRPr lang="" dirty="0"/>
          </a:p>
        </p:txBody>
      </p:sp>
      <p:sp>
        <p:nvSpPr>
          <p:cNvPr id="3" name="Text Placeholder 2"/>
          <p:cNvSpPr>
            <a:spLocks noGrp="1"/>
          </p:cNvSpPr>
          <p:nvPr>
            <p:ph type="body" idx="1"/>
          </p:nvPr>
        </p:nvSpPr>
        <p:spPr>
          <a:xfrm>
            <a:off x="838200" y="1825624"/>
            <a:ext cx="11214100" cy="5032375"/>
          </a:xfrm>
        </p:spPr>
        <p:txBody>
          <a:bodyPr>
            <a:normAutofit fontScale="85000" lnSpcReduction="20000"/>
          </a:bodyPr>
          <a:lstStyle/>
          <a:p>
            <a:pPr algn="just">
              <a:lnSpc>
                <a:spcPct val="150000"/>
              </a:lnSpc>
            </a:pPr>
            <a:r>
              <a:rPr lang="en-US" dirty="0"/>
              <a:t>BMW X5 and Lincoln Aviator share similarities in terms of age bracket, geographic distribution (with a focus on Texas), educational background, brand loyalty, professional backgrounds, and affordability.</a:t>
            </a:r>
          </a:p>
          <a:p>
            <a:pPr algn="just">
              <a:lnSpc>
                <a:spcPct val="150000"/>
              </a:lnSpc>
            </a:pPr>
            <a:r>
              <a:rPr lang="en-US" dirty="0"/>
              <a:t>BMW X5 and Mercedes GLE Class show similarities in geographic distribution (with a focus on Florida), homeownership preference, market value of houses, language preferences, and coffee consumption habits.</a:t>
            </a:r>
          </a:p>
          <a:p>
            <a:pPr algn="just">
              <a:lnSpc>
                <a:spcPct val="150000"/>
              </a:lnSpc>
            </a:pPr>
            <a:r>
              <a:rPr lang="en-US" dirty="0"/>
              <a:t>Lincoln Aviator and Mercedes GLE Class have similarities in terms of professional backgrounds, homeownership preference, language preferences, and coffee consumption habits</a:t>
            </a:r>
            <a:r>
              <a:rPr lang="en-US" dirty="0" smtClean="0"/>
              <a:t>.</a:t>
            </a:r>
            <a:endParaRPr lang="en-US" dirty="0"/>
          </a:p>
        </p:txBody>
      </p:sp>
      <p:cxnSp>
        <p:nvCxnSpPr>
          <p:cNvPr id="4" name="Straight Connector 3"/>
          <p:cNvCxnSpPr/>
          <p:nvPr/>
        </p:nvCxnSpPr>
        <p:spPr>
          <a:xfrm>
            <a:off x="950593" y="142875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974216"/>
            <a:ext cx="518160" cy="518160"/>
          </a:xfrm>
          <a:prstGeom prst="rect">
            <a:avLst/>
          </a:prstGeom>
        </p:spPr>
      </p:pic>
      <p:pic>
        <p:nvPicPr>
          <p:cNvPr id="6" name="Picture 5"/>
          <p:cNvPicPr>
            <a:picLocks noChangeAspect="1"/>
          </p:cNvPicPr>
          <p:nvPr/>
        </p:nvPicPr>
        <p:blipFill>
          <a:blip r:embed="rId2"/>
          <a:stretch>
            <a:fillRect/>
          </a:stretch>
        </p:blipFill>
        <p:spPr>
          <a:xfrm flipH="1">
            <a:off x="691513" y="3501065"/>
            <a:ext cx="518160" cy="518160"/>
          </a:xfrm>
          <a:prstGeom prst="rect">
            <a:avLst/>
          </a:prstGeom>
        </p:spPr>
      </p:pic>
      <p:pic>
        <p:nvPicPr>
          <p:cNvPr id="7" name="Picture 6"/>
          <p:cNvPicPr>
            <a:picLocks noChangeAspect="1"/>
          </p:cNvPicPr>
          <p:nvPr/>
        </p:nvPicPr>
        <p:blipFill>
          <a:blip r:embed="rId2"/>
          <a:stretch>
            <a:fillRect/>
          </a:stretch>
        </p:blipFill>
        <p:spPr>
          <a:xfrm flipH="1">
            <a:off x="691513" y="5179532"/>
            <a:ext cx="518160" cy="518160"/>
          </a:xfrm>
          <a:prstGeom prst="rect">
            <a:avLst/>
          </a:prstGeom>
        </p:spPr>
      </p:pic>
    </p:spTree>
    <p:extLst>
      <p:ext uri="{BB962C8B-B14F-4D97-AF65-F5344CB8AC3E}">
        <p14:creationId xmlns:p14="http://schemas.microsoft.com/office/powerpoint/2010/main" val="19424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Implications</a:t>
            </a:r>
            <a:endParaRPr lang="" dirty="0"/>
          </a:p>
        </p:txBody>
      </p:sp>
      <p:sp>
        <p:nvSpPr>
          <p:cNvPr id="3" name="Text Placeholder 2"/>
          <p:cNvSpPr>
            <a:spLocks noGrp="1"/>
          </p:cNvSpPr>
          <p:nvPr>
            <p:ph type="body" idx="1"/>
          </p:nvPr>
        </p:nvSpPr>
        <p:spPr>
          <a:xfrm>
            <a:off x="838200" y="1825624"/>
            <a:ext cx="11214100" cy="5032375"/>
          </a:xfrm>
        </p:spPr>
        <p:txBody>
          <a:bodyPr>
            <a:normAutofit fontScale="85000" lnSpcReduction="10000"/>
          </a:bodyPr>
          <a:lstStyle/>
          <a:p>
            <a:pPr algn="just">
              <a:lnSpc>
                <a:spcPct val="200000"/>
              </a:lnSpc>
            </a:pPr>
            <a:r>
              <a:rPr lang="en-US" dirty="0"/>
              <a:t>Understanding these personas and their preferences can help automotive manufacturers and marketers tailor their strategies to attract and retain customers.</a:t>
            </a:r>
          </a:p>
          <a:p>
            <a:pPr algn="just">
              <a:lnSpc>
                <a:spcPct val="200000"/>
              </a:lnSpc>
            </a:pPr>
            <a:r>
              <a:rPr lang="en-US" dirty="0"/>
              <a:t>Geographic targeting, affordability, quality, and features are essential factors to consider when promoting these models.</a:t>
            </a:r>
          </a:p>
          <a:p>
            <a:pPr algn="just">
              <a:lnSpc>
                <a:spcPct val="200000"/>
              </a:lnSpc>
            </a:pPr>
            <a:r>
              <a:rPr lang="en-US" dirty="0"/>
              <a:t>By focusing on the commonalities shared by these clusters, companies can develop effective marketing campaigns and enhance customer satisfaction.</a:t>
            </a:r>
          </a:p>
        </p:txBody>
      </p:sp>
      <p:cxnSp>
        <p:nvCxnSpPr>
          <p:cNvPr id="4" name="Straight Connector 3"/>
          <p:cNvCxnSpPr/>
          <p:nvPr/>
        </p:nvCxnSpPr>
        <p:spPr>
          <a:xfrm>
            <a:off x="963293" y="142875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04213" y="2142165"/>
            <a:ext cx="518160" cy="518160"/>
          </a:xfrm>
          <a:prstGeom prst="rect">
            <a:avLst/>
          </a:prstGeom>
        </p:spPr>
      </p:pic>
      <p:pic>
        <p:nvPicPr>
          <p:cNvPr id="6" name="Picture 5"/>
          <p:cNvPicPr>
            <a:picLocks noChangeAspect="1"/>
          </p:cNvPicPr>
          <p:nvPr/>
        </p:nvPicPr>
        <p:blipFill>
          <a:blip r:embed="rId2"/>
          <a:stretch>
            <a:fillRect/>
          </a:stretch>
        </p:blipFill>
        <p:spPr>
          <a:xfrm flipH="1">
            <a:off x="704213" y="3704265"/>
            <a:ext cx="518160" cy="518160"/>
          </a:xfrm>
          <a:prstGeom prst="rect">
            <a:avLst/>
          </a:prstGeom>
        </p:spPr>
      </p:pic>
      <p:pic>
        <p:nvPicPr>
          <p:cNvPr id="7" name="Picture 6"/>
          <p:cNvPicPr>
            <a:picLocks noChangeAspect="1"/>
          </p:cNvPicPr>
          <p:nvPr/>
        </p:nvPicPr>
        <p:blipFill>
          <a:blip r:embed="rId2"/>
          <a:stretch>
            <a:fillRect/>
          </a:stretch>
        </p:blipFill>
        <p:spPr>
          <a:xfrm flipH="1">
            <a:off x="704213" y="5215565"/>
            <a:ext cx="518160" cy="518160"/>
          </a:xfrm>
          <a:prstGeom prst="rect">
            <a:avLst/>
          </a:prstGeom>
        </p:spPr>
      </p:pic>
    </p:spTree>
    <p:extLst>
      <p:ext uri="{BB962C8B-B14F-4D97-AF65-F5344CB8AC3E}">
        <p14:creationId xmlns:p14="http://schemas.microsoft.com/office/powerpoint/2010/main" val="319330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Future Work</a:t>
            </a:r>
            <a:endParaRPr lang="" dirty="0"/>
          </a:p>
        </p:txBody>
      </p:sp>
      <p:sp>
        <p:nvSpPr>
          <p:cNvPr id="3" name="Text Placeholder 2"/>
          <p:cNvSpPr>
            <a:spLocks noGrp="1"/>
          </p:cNvSpPr>
          <p:nvPr>
            <p:ph type="body" idx="1"/>
          </p:nvPr>
        </p:nvSpPr>
        <p:spPr>
          <a:xfrm>
            <a:off x="838200" y="1825624"/>
            <a:ext cx="11214100" cy="5032375"/>
          </a:xfrm>
        </p:spPr>
        <p:txBody>
          <a:bodyPr>
            <a:normAutofit fontScale="85000" lnSpcReduction="10000"/>
          </a:bodyPr>
          <a:lstStyle/>
          <a:p>
            <a:pPr algn="just">
              <a:lnSpc>
                <a:spcPct val="200000"/>
              </a:lnSpc>
            </a:pPr>
            <a:r>
              <a:rPr lang="en-US" dirty="0"/>
              <a:t>Further research can explore additional factors influencing model preferences, such as lifestyle choices, vehicle features, and customer feedback.</a:t>
            </a:r>
          </a:p>
          <a:p>
            <a:pPr algn="just">
              <a:lnSpc>
                <a:spcPct val="200000"/>
              </a:lnSpc>
            </a:pPr>
            <a:r>
              <a:rPr lang="en-US" dirty="0"/>
              <a:t>Analyzing customer reviews and feedback can provide insights into specific aspects of each model that resonate with their respective clusters.</a:t>
            </a:r>
          </a:p>
          <a:p>
            <a:pPr algn="just">
              <a:lnSpc>
                <a:spcPct val="200000"/>
              </a:lnSpc>
            </a:pPr>
            <a:r>
              <a:rPr lang="en-US" dirty="0"/>
              <a:t>Continuously monitoring and adapting marketing strategies based on changing customer preferences and market dynamics will be crucial for sustained success.</a:t>
            </a:r>
          </a:p>
        </p:txBody>
      </p:sp>
      <p:cxnSp>
        <p:nvCxnSpPr>
          <p:cNvPr id="4" name="Straight Connector 3"/>
          <p:cNvCxnSpPr/>
          <p:nvPr/>
        </p:nvCxnSpPr>
        <p:spPr>
          <a:xfrm>
            <a:off x="975993" y="142875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6913" y="2233296"/>
            <a:ext cx="518160" cy="518160"/>
          </a:xfrm>
          <a:prstGeom prst="rect">
            <a:avLst/>
          </a:prstGeom>
        </p:spPr>
      </p:pic>
      <p:pic>
        <p:nvPicPr>
          <p:cNvPr id="6" name="Picture 5"/>
          <p:cNvPicPr>
            <a:picLocks noChangeAspect="1"/>
          </p:cNvPicPr>
          <p:nvPr/>
        </p:nvPicPr>
        <p:blipFill>
          <a:blip r:embed="rId2"/>
          <a:stretch>
            <a:fillRect/>
          </a:stretch>
        </p:blipFill>
        <p:spPr>
          <a:xfrm flipH="1">
            <a:off x="716913" y="3722051"/>
            <a:ext cx="518160" cy="518160"/>
          </a:xfrm>
          <a:prstGeom prst="rect">
            <a:avLst/>
          </a:prstGeom>
        </p:spPr>
      </p:pic>
      <p:pic>
        <p:nvPicPr>
          <p:cNvPr id="7" name="Picture 6"/>
          <p:cNvPicPr>
            <a:picLocks noChangeAspect="1"/>
          </p:cNvPicPr>
          <p:nvPr/>
        </p:nvPicPr>
        <p:blipFill>
          <a:blip r:embed="rId2"/>
          <a:stretch>
            <a:fillRect/>
          </a:stretch>
        </p:blipFill>
        <p:spPr>
          <a:xfrm flipH="1">
            <a:off x="716913" y="5210806"/>
            <a:ext cx="518160" cy="518160"/>
          </a:xfrm>
          <a:prstGeom prst="rect">
            <a:avLst/>
          </a:prstGeom>
        </p:spPr>
      </p:pic>
    </p:spTree>
    <p:extLst>
      <p:ext uri="{BB962C8B-B14F-4D97-AF65-F5344CB8AC3E}">
        <p14:creationId xmlns:p14="http://schemas.microsoft.com/office/powerpoint/2010/main" val="20387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Comments</a:t>
            </a:r>
            <a:endParaRPr lang="" dirty="0"/>
          </a:p>
        </p:txBody>
      </p:sp>
      <p:sp>
        <p:nvSpPr>
          <p:cNvPr id="3" name="Text Placeholder 2"/>
          <p:cNvSpPr>
            <a:spLocks noGrp="1"/>
          </p:cNvSpPr>
          <p:nvPr>
            <p:ph type="body" idx="1"/>
          </p:nvPr>
        </p:nvSpPr>
        <p:spPr>
          <a:xfrm>
            <a:off x="0" y="1438919"/>
            <a:ext cx="6326660" cy="5419081"/>
          </a:xfrm>
        </p:spPr>
        <p:txBody>
          <a:bodyPr>
            <a:noAutofit/>
          </a:bodyPr>
          <a:lstStyle/>
          <a:p>
            <a:pPr algn="just">
              <a:lnSpc>
                <a:spcPct val="100000"/>
              </a:lnSpc>
            </a:pPr>
            <a:r>
              <a:rPr lang="en-US" sz="1600" b="1" u="sng" dirty="0">
                <a:solidFill>
                  <a:srgbClr val="C00000"/>
                </a:solidFill>
              </a:rPr>
              <a:t>Genesis GV80</a:t>
            </a:r>
            <a:r>
              <a:rPr lang="en-US" sz="1600" dirty="0">
                <a:solidFill>
                  <a:srgbClr val="C00000"/>
                </a:solidFill>
              </a:rPr>
              <a:t>:</a:t>
            </a:r>
          </a:p>
          <a:p>
            <a:pPr lvl="1" algn="just">
              <a:lnSpc>
                <a:spcPct val="100000"/>
              </a:lnSpc>
            </a:pPr>
            <a:r>
              <a:rPr lang="en-US" sz="1400" dirty="0" smtClean="0">
                <a:solidFill>
                  <a:srgbClr val="C00000"/>
                </a:solidFill>
              </a:rPr>
              <a:t>Appealing </a:t>
            </a:r>
            <a:r>
              <a:rPr lang="en-US" sz="1400" dirty="0">
                <a:solidFill>
                  <a:srgbClr val="C00000"/>
                </a:solidFill>
              </a:rPr>
              <a:t>to those who prioritize luxury, comfort, and modern features.</a:t>
            </a:r>
          </a:p>
          <a:p>
            <a:pPr lvl="1" algn="just">
              <a:lnSpc>
                <a:spcPct val="100000"/>
              </a:lnSpc>
            </a:pPr>
            <a:r>
              <a:rPr lang="en-US" sz="1400" dirty="0" smtClean="0">
                <a:solidFill>
                  <a:srgbClr val="C00000"/>
                </a:solidFill>
              </a:rPr>
              <a:t>Popular </a:t>
            </a:r>
            <a:r>
              <a:rPr lang="en-US" sz="1400" dirty="0">
                <a:solidFill>
                  <a:srgbClr val="C00000"/>
                </a:solidFill>
              </a:rPr>
              <a:t>in affluent areas and metropolitan cities.</a:t>
            </a:r>
          </a:p>
          <a:p>
            <a:pPr lvl="1" algn="just">
              <a:lnSpc>
                <a:spcPct val="100000"/>
              </a:lnSpc>
            </a:pPr>
            <a:r>
              <a:rPr lang="en-US" sz="1400" dirty="0" smtClean="0">
                <a:solidFill>
                  <a:srgbClr val="C00000"/>
                </a:solidFill>
              </a:rPr>
              <a:t>Attracts </a:t>
            </a:r>
            <a:r>
              <a:rPr lang="en-US" sz="1400" dirty="0">
                <a:solidFill>
                  <a:srgbClr val="C00000"/>
                </a:solidFill>
              </a:rPr>
              <a:t>professionals, executives, and business owners.</a:t>
            </a:r>
          </a:p>
          <a:p>
            <a:pPr lvl="1" algn="just">
              <a:lnSpc>
                <a:spcPct val="100000"/>
              </a:lnSpc>
            </a:pPr>
            <a:r>
              <a:rPr lang="en-US" sz="1400" dirty="0" smtClean="0">
                <a:solidFill>
                  <a:srgbClr val="C00000"/>
                </a:solidFill>
              </a:rPr>
              <a:t>Purchased </a:t>
            </a:r>
            <a:r>
              <a:rPr lang="en-US" sz="1400" dirty="0">
                <a:solidFill>
                  <a:srgbClr val="C00000"/>
                </a:solidFill>
              </a:rPr>
              <a:t>by individuals with a higher income range.</a:t>
            </a:r>
          </a:p>
          <a:p>
            <a:pPr lvl="1" algn="just">
              <a:lnSpc>
                <a:spcPct val="100000"/>
              </a:lnSpc>
            </a:pPr>
            <a:r>
              <a:rPr lang="en-US" sz="1400" dirty="0" smtClean="0">
                <a:solidFill>
                  <a:srgbClr val="C00000"/>
                </a:solidFill>
              </a:rPr>
              <a:t>Emphasizes </a:t>
            </a:r>
            <a:r>
              <a:rPr lang="en-US" sz="1400" dirty="0">
                <a:solidFill>
                  <a:srgbClr val="C00000"/>
                </a:solidFill>
              </a:rPr>
              <a:t>advanced technology, safety, and a spacious interior.</a:t>
            </a:r>
          </a:p>
          <a:p>
            <a:pPr lvl="1" algn="just">
              <a:lnSpc>
                <a:spcPct val="100000"/>
              </a:lnSpc>
            </a:pPr>
            <a:r>
              <a:rPr lang="en-US" sz="1400" dirty="0" smtClean="0">
                <a:solidFill>
                  <a:srgbClr val="C00000"/>
                </a:solidFill>
              </a:rPr>
              <a:t>Attracts </a:t>
            </a:r>
            <a:r>
              <a:rPr lang="en-US" sz="1400" dirty="0">
                <a:solidFill>
                  <a:srgbClr val="C00000"/>
                </a:solidFill>
              </a:rPr>
              <a:t>buyers with small families or empty nesters.</a:t>
            </a:r>
          </a:p>
          <a:p>
            <a:pPr lvl="1" algn="just">
              <a:lnSpc>
                <a:spcPct val="100000"/>
              </a:lnSpc>
            </a:pPr>
            <a:r>
              <a:rPr lang="en-US" sz="1400" dirty="0" smtClean="0">
                <a:solidFill>
                  <a:srgbClr val="C00000"/>
                </a:solidFill>
              </a:rPr>
              <a:t>Buyers </a:t>
            </a:r>
            <a:r>
              <a:rPr lang="en-US" sz="1400" dirty="0">
                <a:solidFill>
                  <a:srgbClr val="C00000"/>
                </a:solidFill>
              </a:rPr>
              <a:t>who value a smooth and comfortable driving experience.</a:t>
            </a:r>
          </a:p>
          <a:p>
            <a:pPr algn="just">
              <a:lnSpc>
                <a:spcPct val="100000"/>
              </a:lnSpc>
            </a:pPr>
            <a:r>
              <a:rPr lang="en-US" sz="1600" b="1" u="sng" dirty="0">
                <a:solidFill>
                  <a:schemeClr val="accent6">
                    <a:lumMod val="50000"/>
                  </a:schemeClr>
                </a:solidFill>
              </a:rPr>
              <a:t>BMW X5</a:t>
            </a:r>
            <a:r>
              <a:rPr lang="en-US" sz="1600" dirty="0">
                <a:solidFill>
                  <a:schemeClr val="accent6">
                    <a:lumMod val="50000"/>
                  </a:schemeClr>
                </a:solidFill>
              </a:rPr>
              <a:t>:</a:t>
            </a:r>
          </a:p>
          <a:p>
            <a:pPr lvl="1" algn="just">
              <a:lnSpc>
                <a:spcPct val="100000"/>
              </a:lnSpc>
            </a:pPr>
            <a:r>
              <a:rPr lang="en-US" sz="1400" dirty="0" smtClean="0">
                <a:solidFill>
                  <a:schemeClr val="accent6">
                    <a:lumMod val="50000"/>
                  </a:schemeClr>
                </a:solidFill>
              </a:rPr>
              <a:t>Known </a:t>
            </a:r>
            <a:r>
              <a:rPr lang="en-US" sz="1400" dirty="0">
                <a:solidFill>
                  <a:schemeClr val="accent6">
                    <a:lumMod val="50000"/>
                  </a:schemeClr>
                </a:solidFill>
              </a:rPr>
              <a:t>for its sporty and luxurious image, appealing to those with an active lifestyle.</a:t>
            </a:r>
          </a:p>
          <a:p>
            <a:pPr lvl="1" algn="just">
              <a:lnSpc>
                <a:spcPct val="100000"/>
              </a:lnSpc>
            </a:pPr>
            <a:r>
              <a:rPr lang="en-US" sz="1400" dirty="0" smtClean="0">
                <a:solidFill>
                  <a:schemeClr val="accent6">
                    <a:lumMod val="50000"/>
                  </a:schemeClr>
                </a:solidFill>
              </a:rPr>
              <a:t>Popular </a:t>
            </a:r>
            <a:r>
              <a:rPr lang="en-US" sz="1400" dirty="0">
                <a:solidFill>
                  <a:schemeClr val="accent6">
                    <a:lumMod val="50000"/>
                  </a:schemeClr>
                </a:solidFill>
              </a:rPr>
              <a:t>among urban and suburban dwellers.</a:t>
            </a:r>
          </a:p>
          <a:p>
            <a:pPr lvl="1" algn="just">
              <a:lnSpc>
                <a:spcPct val="100000"/>
              </a:lnSpc>
            </a:pPr>
            <a:r>
              <a:rPr lang="en-US" sz="1400" dirty="0" smtClean="0">
                <a:solidFill>
                  <a:schemeClr val="accent6">
                    <a:lumMod val="50000"/>
                  </a:schemeClr>
                </a:solidFill>
              </a:rPr>
              <a:t>Attracts </a:t>
            </a:r>
            <a:r>
              <a:rPr lang="en-US" sz="1400" dirty="0">
                <a:solidFill>
                  <a:schemeClr val="accent6">
                    <a:lumMod val="50000"/>
                  </a:schemeClr>
                </a:solidFill>
              </a:rPr>
              <a:t>professionals, entrepreneurs, and those in managerial positions.</a:t>
            </a:r>
          </a:p>
          <a:p>
            <a:pPr lvl="1" algn="just">
              <a:lnSpc>
                <a:spcPct val="100000"/>
              </a:lnSpc>
            </a:pPr>
            <a:r>
              <a:rPr lang="en-US" sz="1400" dirty="0" smtClean="0">
                <a:solidFill>
                  <a:schemeClr val="accent6">
                    <a:lumMod val="50000"/>
                  </a:schemeClr>
                </a:solidFill>
              </a:rPr>
              <a:t>Purchased </a:t>
            </a:r>
            <a:r>
              <a:rPr lang="en-US" sz="1400" dirty="0">
                <a:solidFill>
                  <a:schemeClr val="accent6">
                    <a:lumMod val="50000"/>
                  </a:schemeClr>
                </a:solidFill>
              </a:rPr>
              <a:t>by individuals with a moderate to high income range.</a:t>
            </a:r>
          </a:p>
          <a:p>
            <a:pPr lvl="1" algn="just">
              <a:lnSpc>
                <a:spcPct val="100000"/>
              </a:lnSpc>
            </a:pPr>
            <a:r>
              <a:rPr lang="en-US" sz="1400" dirty="0" smtClean="0">
                <a:solidFill>
                  <a:schemeClr val="accent6">
                    <a:lumMod val="50000"/>
                  </a:schemeClr>
                </a:solidFill>
              </a:rPr>
              <a:t>Balances </a:t>
            </a:r>
            <a:r>
              <a:rPr lang="en-US" sz="1400" dirty="0">
                <a:solidFill>
                  <a:schemeClr val="accent6">
                    <a:lumMod val="50000"/>
                  </a:schemeClr>
                </a:solidFill>
              </a:rPr>
              <a:t>performance, comfort, and style, with a focus on driving dynamics.</a:t>
            </a:r>
          </a:p>
          <a:p>
            <a:pPr lvl="1" algn="just">
              <a:lnSpc>
                <a:spcPct val="100000"/>
              </a:lnSpc>
            </a:pPr>
            <a:r>
              <a:rPr lang="en-US" sz="1400" dirty="0" smtClean="0">
                <a:solidFill>
                  <a:schemeClr val="accent6">
                    <a:lumMod val="50000"/>
                  </a:schemeClr>
                </a:solidFill>
              </a:rPr>
              <a:t>Suitable </a:t>
            </a:r>
            <a:r>
              <a:rPr lang="en-US" sz="1400" dirty="0">
                <a:solidFill>
                  <a:schemeClr val="accent6">
                    <a:lumMod val="50000"/>
                  </a:schemeClr>
                </a:solidFill>
              </a:rPr>
              <a:t>for families with a moderate number of children.</a:t>
            </a:r>
          </a:p>
          <a:p>
            <a:pPr lvl="1" algn="just">
              <a:lnSpc>
                <a:spcPct val="100000"/>
              </a:lnSpc>
            </a:pPr>
            <a:r>
              <a:rPr lang="en-US" sz="1400" dirty="0" smtClean="0">
                <a:solidFill>
                  <a:schemeClr val="accent6">
                    <a:lumMod val="50000"/>
                  </a:schemeClr>
                </a:solidFill>
              </a:rPr>
              <a:t>Buyers </a:t>
            </a:r>
            <a:r>
              <a:rPr lang="en-US" sz="1400" dirty="0">
                <a:solidFill>
                  <a:schemeClr val="accent6">
                    <a:lumMod val="50000"/>
                  </a:schemeClr>
                </a:solidFill>
              </a:rPr>
              <a:t>who value brand reputation, driving pleasure, and versatility</a:t>
            </a:r>
            <a:r>
              <a:rPr lang="en-US" sz="1400" dirty="0" smtClean="0">
                <a:solidFill>
                  <a:schemeClr val="accent6">
                    <a:lumMod val="50000"/>
                  </a:schemeClr>
                </a:solidFill>
              </a:rPr>
              <a:t>.</a:t>
            </a:r>
            <a:endParaRPr lang="en-US" sz="1400" dirty="0">
              <a:solidFill>
                <a:schemeClr val="accent6">
                  <a:lumMod val="50000"/>
                </a:schemeClr>
              </a:solidFill>
            </a:endParaRPr>
          </a:p>
        </p:txBody>
      </p:sp>
      <p:cxnSp>
        <p:nvCxnSpPr>
          <p:cNvPr id="4" name="Straight Connector 3"/>
          <p:cNvCxnSpPr/>
          <p:nvPr/>
        </p:nvCxnSpPr>
        <p:spPr>
          <a:xfrm>
            <a:off x="975993" y="142875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a:xfrm>
            <a:off x="6096000" y="365125"/>
            <a:ext cx="5922662" cy="541908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00000"/>
              </a:lnSpc>
            </a:pPr>
            <a:r>
              <a:rPr lang="en-US" sz="1600" b="1" u="sng" dirty="0" smtClean="0">
                <a:solidFill>
                  <a:srgbClr val="7030A0"/>
                </a:solidFill>
              </a:rPr>
              <a:t>Lincoln Aviator</a:t>
            </a:r>
            <a:r>
              <a:rPr lang="en-US" sz="1600" dirty="0" smtClean="0">
                <a:solidFill>
                  <a:srgbClr val="7030A0"/>
                </a:solidFill>
              </a:rPr>
              <a:t>:</a:t>
            </a:r>
          </a:p>
          <a:p>
            <a:pPr lvl="1" algn="just">
              <a:lnSpc>
                <a:spcPct val="100000"/>
              </a:lnSpc>
            </a:pPr>
            <a:r>
              <a:rPr lang="en-US" sz="1400" dirty="0" smtClean="0">
                <a:solidFill>
                  <a:srgbClr val="7030A0"/>
                </a:solidFill>
              </a:rPr>
              <a:t>Targeting buyers seeking refined luxury, comfort, and elegance.</a:t>
            </a:r>
          </a:p>
          <a:p>
            <a:pPr lvl="1" algn="just">
              <a:lnSpc>
                <a:spcPct val="100000"/>
              </a:lnSpc>
            </a:pPr>
            <a:r>
              <a:rPr lang="en-US" sz="1400" dirty="0" smtClean="0">
                <a:solidFill>
                  <a:srgbClr val="7030A0"/>
                </a:solidFill>
              </a:rPr>
              <a:t>Popular among suburban and rural areas.</a:t>
            </a:r>
          </a:p>
          <a:p>
            <a:pPr lvl="1" algn="just">
              <a:lnSpc>
                <a:spcPct val="100000"/>
              </a:lnSpc>
            </a:pPr>
            <a:r>
              <a:rPr lang="en-US" sz="1400" dirty="0" smtClean="0">
                <a:solidFill>
                  <a:srgbClr val="7030A0"/>
                </a:solidFill>
              </a:rPr>
              <a:t>Attracts professionals, executives, and individuals in various industries.</a:t>
            </a:r>
          </a:p>
          <a:p>
            <a:pPr lvl="1" algn="just">
              <a:lnSpc>
                <a:spcPct val="100000"/>
              </a:lnSpc>
            </a:pPr>
            <a:r>
              <a:rPr lang="en-US" sz="1400" dirty="0" smtClean="0">
                <a:solidFill>
                  <a:srgbClr val="7030A0"/>
                </a:solidFill>
              </a:rPr>
              <a:t>Purchased by individuals with a moderate to high income range.</a:t>
            </a:r>
          </a:p>
          <a:p>
            <a:pPr lvl="1" algn="just">
              <a:lnSpc>
                <a:spcPct val="100000"/>
              </a:lnSpc>
            </a:pPr>
            <a:r>
              <a:rPr lang="en-US" sz="1400" dirty="0" smtClean="0">
                <a:solidFill>
                  <a:srgbClr val="7030A0"/>
                </a:solidFill>
              </a:rPr>
              <a:t>Focuses on a smooth and quiet ride, advanced safety features, and interior comfort.</a:t>
            </a:r>
          </a:p>
          <a:p>
            <a:pPr lvl="1" algn="just">
              <a:lnSpc>
                <a:spcPct val="100000"/>
              </a:lnSpc>
            </a:pPr>
            <a:r>
              <a:rPr lang="en-US" sz="1400" dirty="0" smtClean="0">
                <a:solidFill>
                  <a:srgbClr val="7030A0"/>
                </a:solidFill>
              </a:rPr>
              <a:t>Suitable for families with a moderate number of children.</a:t>
            </a:r>
          </a:p>
          <a:p>
            <a:pPr lvl="1" algn="just">
              <a:lnSpc>
                <a:spcPct val="100000"/>
              </a:lnSpc>
            </a:pPr>
            <a:r>
              <a:rPr lang="en-US" sz="1400" dirty="0" smtClean="0">
                <a:solidFill>
                  <a:srgbClr val="7030A0"/>
                </a:solidFill>
              </a:rPr>
              <a:t>Buyers who prioritize a comfortable and relaxed driving experience.</a:t>
            </a:r>
          </a:p>
          <a:p>
            <a:pPr algn="just">
              <a:lnSpc>
                <a:spcPct val="100000"/>
              </a:lnSpc>
            </a:pPr>
            <a:r>
              <a:rPr lang="en-US" sz="1600" b="1" u="sng" dirty="0" smtClean="0">
                <a:solidFill>
                  <a:schemeClr val="tx1"/>
                </a:solidFill>
              </a:rPr>
              <a:t>Mercedes GLE Class</a:t>
            </a:r>
            <a:r>
              <a:rPr lang="en-US" sz="1600" dirty="0" smtClean="0">
                <a:solidFill>
                  <a:schemeClr val="tx1"/>
                </a:solidFill>
              </a:rPr>
              <a:t>:</a:t>
            </a:r>
          </a:p>
          <a:p>
            <a:pPr lvl="1" algn="just">
              <a:lnSpc>
                <a:spcPct val="100000"/>
              </a:lnSpc>
            </a:pPr>
            <a:r>
              <a:rPr lang="en-US" sz="1400" dirty="0" smtClean="0">
                <a:solidFill>
                  <a:schemeClr val="tx1"/>
                </a:solidFill>
              </a:rPr>
              <a:t>Targeting buyers who seek a combination of luxury, performance, and versatility.</a:t>
            </a:r>
          </a:p>
          <a:p>
            <a:pPr lvl="1" algn="just">
              <a:lnSpc>
                <a:spcPct val="100000"/>
              </a:lnSpc>
            </a:pPr>
            <a:r>
              <a:rPr lang="en-US" sz="1400" dirty="0" smtClean="0">
                <a:solidFill>
                  <a:schemeClr val="tx1"/>
                </a:solidFill>
              </a:rPr>
              <a:t>Popular in upscale urban and suburban areas.</a:t>
            </a:r>
          </a:p>
          <a:p>
            <a:pPr lvl="1" algn="just">
              <a:lnSpc>
                <a:spcPct val="100000"/>
              </a:lnSpc>
            </a:pPr>
            <a:r>
              <a:rPr lang="en-US" sz="1400" dirty="0" smtClean="0">
                <a:solidFill>
                  <a:schemeClr val="tx1"/>
                </a:solidFill>
              </a:rPr>
              <a:t>Attracts professionals, executives, and individuals in managerial roles.</a:t>
            </a:r>
          </a:p>
          <a:p>
            <a:pPr lvl="1" algn="just">
              <a:lnSpc>
                <a:spcPct val="100000"/>
              </a:lnSpc>
            </a:pPr>
            <a:r>
              <a:rPr lang="en-US" sz="1400" dirty="0" smtClean="0">
                <a:solidFill>
                  <a:schemeClr val="tx1"/>
                </a:solidFill>
              </a:rPr>
              <a:t>Purchased by individuals with a moderate to high income range.</a:t>
            </a:r>
          </a:p>
          <a:p>
            <a:pPr lvl="1" algn="just">
              <a:lnSpc>
                <a:spcPct val="100000"/>
              </a:lnSpc>
            </a:pPr>
            <a:r>
              <a:rPr lang="en-US" sz="1400" dirty="0" smtClean="0">
                <a:solidFill>
                  <a:schemeClr val="tx1"/>
                </a:solidFill>
              </a:rPr>
              <a:t>Focuses on cutting-edge technology, premium materials, and a comfortable driving experience.</a:t>
            </a:r>
          </a:p>
          <a:p>
            <a:pPr lvl="1" algn="just">
              <a:lnSpc>
                <a:spcPct val="100000"/>
              </a:lnSpc>
            </a:pPr>
            <a:r>
              <a:rPr lang="en-US" sz="1400" dirty="0" smtClean="0">
                <a:solidFill>
                  <a:schemeClr val="tx1"/>
                </a:solidFill>
              </a:rPr>
              <a:t>Suitable for families with varying sizes, including those with multiple children.</a:t>
            </a:r>
          </a:p>
          <a:p>
            <a:pPr lvl="1" algn="just">
              <a:lnSpc>
                <a:spcPct val="100000"/>
              </a:lnSpc>
            </a:pPr>
            <a:r>
              <a:rPr lang="en-US" sz="1400" dirty="0" smtClean="0">
                <a:solidFill>
                  <a:schemeClr val="tx1"/>
                </a:solidFill>
              </a:rPr>
              <a:t>Buyers who value status, innovative features, and a blend of performance and luxury.</a:t>
            </a:r>
            <a:endParaRPr lang="en-US" sz="1400" dirty="0">
              <a:solidFill>
                <a:schemeClr val="tx1"/>
              </a:solidFill>
            </a:endParaRPr>
          </a:p>
        </p:txBody>
      </p:sp>
    </p:spTree>
    <p:extLst>
      <p:ext uri="{BB962C8B-B14F-4D97-AF65-F5344CB8AC3E}">
        <p14:creationId xmlns:p14="http://schemas.microsoft.com/office/powerpoint/2010/main" val="2906902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This age group belongs to; 16% from TX, 10% from FL, 6% from NY, 6% from CO, 5% from MA, 5% from OH and rest from other states.</a:t>
            </a:r>
          </a:p>
          <a:p>
            <a:pPr algn="just">
              <a:lnSpc>
                <a:spcPct val="100000"/>
              </a:lnSpc>
            </a:pPr>
            <a:r>
              <a:rPr lang="en-US" sz="1600" dirty="0" smtClean="0"/>
              <a:t>This age group mostly are High School students (59% of overall users), then 25% are college students.</a:t>
            </a:r>
          </a:p>
          <a:p>
            <a:pPr algn="just">
              <a:lnSpc>
                <a:spcPct val="100000"/>
              </a:lnSpc>
            </a:pPr>
            <a:r>
              <a:rPr lang="en-US" sz="1600" dirty="0" smtClean="0"/>
              <a:t>Around 91% of these people are using BMW, then 8% using Lincoln and very small portion using other MAKEs.</a:t>
            </a:r>
          </a:p>
          <a:p>
            <a:pPr algn="just">
              <a:lnSpc>
                <a:spcPct val="100000"/>
              </a:lnSpc>
            </a:pPr>
            <a:r>
              <a:rPr lang="en-US" sz="1600" dirty="0" smtClean="0"/>
              <a:t>91% of this age group using X5 – BMW model</a:t>
            </a:r>
          </a:p>
          <a:p>
            <a:pPr algn="just">
              <a:lnSpc>
                <a:spcPct val="100000"/>
              </a:lnSpc>
            </a:pP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892004"/>
            <a:ext cx="518160" cy="518160"/>
          </a:xfrm>
          <a:prstGeom prst="rect">
            <a:avLst/>
          </a:prstGeom>
        </p:spPr>
      </p:pic>
      <p:pic>
        <p:nvPicPr>
          <p:cNvPr id="8" name="Google Shape;354;g24d21b00ba2_0_252"/>
          <p:cNvPicPr preferRelativeResize="0"/>
          <p:nvPr/>
        </p:nvPicPr>
        <p:blipFill>
          <a:blip r:embed="rId3">
            <a:alphaModFix/>
          </a:blip>
          <a:stretch>
            <a:fillRect/>
          </a:stretch>
        </p:blipFill>
        <p:spPr>
          <a:xfrm>
            <a:off x="7063701" y="61550"/>
            <a:ext cx="5128299" cy="2734400"/>
          </a:xfrm>
          <a:prstGeom prst="rect">
            <a:avLst/>
          </a:prstGeom>
          <a:noFill/>
          <a:ln>
            <a:noFill/>
          </a:ln>
        </p:spPr>
      </p:pic>
      <p:sp>
        <p:nvSpPr>
          <p:cNvPr id="9" name="Google Shape;356;g24d21b00ba2_0_252"/>
          <p:cNvSpPr/>
          <p:nvPr/>
        </p:nvSpPr>
        <p:spPr>
          <a:xfrm>
            <a:off x="9211576" y="17352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g24d21b00ba2_0_252"/>
          <p:cNvSpPr/>
          <p:nvPr/>
        </p:nvSpPr>
        <p:spPr>
          <a:xfrm>
            <a:off x="10992751" y="18591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g24d21b00ba2_0_252"/>
          <p:cNvSpPr/>
          <p:nvPr/>
        </p:nvSpPr>
        <p:spPr>
          <a:xfrm>
            <a:off x="11053760" y="46929"/>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g24d21b00ba2_0_252"/>
          <p:cNvSpPr/>
          <p:nvPr/>
        </p:nvSpPr>
        <p:spPr>
          <a:xfrm>
            <a:off x="8492729" y="525062"/>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a:t>
            </a:r>
            <a:endParaRPr dirty="0"/>
          </a:p>
        </p:txBody>
      </p:sp>
      <p:sp>
        <p:nvSpPr>
          <p:cNvPr id="14" name="Google Shape;356;g24d21b00ba2_0_252"/>
          <p:cNvSpPr/>
          <p:nvPr/>
        </p:nvSpPr>
        <p:spPr>
          <a:xfrm>
            <a:off x="11977200" y="104763"/>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g24d21b00ba2_0_252"/>
          <p:cNvSpPr/>
          <p:nvPr/>
        </p:nvSpPr>
        <p:spPr>
          <a:xfrm>
            <a:off x="10833814" y="305765"/>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 xmlns:a16="http://schemas.microsoft.com/office/drawing/2014/main" id="{F6CA0CD4-2770-D2EE-AEEC-1E37EFF1FBC1}"/>
              </a:ext>
            </a:extLst>
          </p:cNvPr>
          <p:cNvPicPr>
            <a:picLocks noChangeAspect="1"/>
          </p:cNvPicPr>
          <p:nvPr/>
        </p:nvPicPr>
        <p:blipFill>
          <a:blip r:embed="rId4"/>
          <a:stretch>
            <a:fillRect/>
          </a:stretch>
        </p:blipFill>
        <p:spPr>
          <a:xfrm>
            <a:off x="6831791" y="2839161"/>
            <a:ext cx="5360210" cy="4018837"/>
          </a:xfrm>
          <a:prstGeom prst="rect">
            <a:avLst/>
          </a:prstGeom>
        </p:spPr>
      </p:pic>
      <p:pic>
        <p:nvPicPr>
          <p:cNvPr id="19" name="Picture 18"/>
          <p:cNvPicPr>
            <a:picLocks noChangeAspect="1"/>
          </p:cNvPicPr>
          <p:nvPr/>
        </p:nvPicPr>
        <p:blipFill>
          <a:blip r:embed="rId2"/>
          <a:stretch>
            <a:fillRect/>
          </a:stretch>
        </p:blipFill>
        <p:spPr>
          <a:xfrm flipH="1">
            <a:off x="691513" y="2739579"/>
            <a:ext cx="518160" cy="518160"/>
          </a:xfrm>
          <a:prstGeom prst="rect">
            <a:avLst/>
          </a:prstGeom>
        </p:spPr>
      </p:pic>
      <p:pic>
        <p:nvPicPr>
          <p:cNvPr id="20" name="Content Placeholder 3">
            <a:extLst>
              <a:ext uri="{FF2B5EF4-FFF2-40B4-BE49-F238E27FC236}">
                <a16:creationId xmlns="" xmlns:a16="http://schemas.microsoft.com/office/drawing/2014/main" id="{41C83379-72AB-1EAC-59AB-025717A4C1CD}"/>
              </a:ext>
            </a:extLst>
          </p:cNvPr>
          <p:cNvPicPr>
            <a:picLocks noChangeAspect="1"/>
          </p:cNvPicPr>
          <p:nvPr/>
        </p:nvPicPr>
        <p:blipFill>
          <a:blip r:embed="rId5"/>
          <a:stretch>
            <a:fillRect/>
          </a:stretch>
        </p:blipFill>
        <p:spPr>
          <a:xfrm>
            <a:off x="6831791" y="2724254"/>
            <a:ext cx="5360209" cy="4133746"/>
          </a:xfrm>
          <a:prstGeom prst="rect">
            <a:avLst/>
          </a:prstGeom>
          <a:noFill/>
          <a:ln>
            <a:noFill/>
          </a:ln>
        </p:spPr>
      </p:pic>
      <p:pic>
        <p:nvPicPr>
          <p:cNvPr id="22" name="Picture 21"/>
          <p:cNvPicPr>
            <a:picLocks noChangeAspect="1"/>
          </p:cNvPicPr>
          <p:nvPr/>
        </p:nvPicPr>
        <p:blipFill>
          <a:blip r:embed="rId2"/>
          <a:stretch>
            <a:fillRect/>
          </a:stretch>
        </p:blipFill>
        <p:spPr>
          <a:xfrm flipH="1">
            <a:off x="691513" y="3587154"/>
            <a:ext cx="518160" cy="518160"/>
          </a:xfrm>
          <a:prstGeom prst="rect">
            <a:avLst/>
          </a:prstGeom>
        </p:spPr>
      </p:pic>
      <p:pic>
        <p:nvPicPr>
          <p:cNvPr id="23" name="Picture 22">
            <a:extLst>
              <a:ext uri="{FF2B5EF4-FFF2-40B4-BE49-F238E27FC236}">
                <a16:creationId xmlns="" xmlns:a16="http://schemas.microsoft.com/office/drawing/2014/main" id="{37EC3618-BFD0-393F-8959-336E73A77856}"/>
              </a:ext>
            </a:extLst>
          </p:cNvPr>
          <p:cNvPicPr>
            <a:picLocks noChangeAspect="1"/>
          </p:cNvPicPr>
          <p:nvPr/>
        </p:nvPicPr>
        <p:blipFill>
          <a:blip r:embed="rId6"/>
          <a:stretch>
            <a:fillRect/>
          </a:stretch>
        </p:blipFill>
        <p:spPr>
          <a:xfrm>
            <a:off x="6709719" y="2806986"/>
            <a:ext cx="5482281" cy="3634323"/>
          </a:xfrm>
          <a:prstGeom prst="rect">
            <a:avLst/>
          </a:prstGeom>
        </p:spPr>
      </p:pic>
      <p:pic>
        <p:nvPicPr>
          <p:cNvPr id="25" name="Picture 24"/>
          <p:cNvPicPr>
            <a:picLocks noChangeAspect="1"/>
          </p:cNvPicPr>
          <p:nvPr/>
        </p:nvPicPr>
        <p:blipFill>
          <a:blip r:embed="rId2"/>
          <a:stretch>
            <a:fillRect/>
          </a:stretch>
        </p:blipFill>
        <p:spPr>
          <a:xfrm flipH="1">
            <a:off x="691513" y="4434729"/>
            <a:ext cx="518160" cy="518160"/>
          </a:xfrm>
          <a:prstGeom prst="rect">
            <a:avLst/>
          </a:prstGeom>
        </p:spPr>
      </p:pic>
    </p:spTree>
    <p:extLst>
      <p:ext uri="{BB962C8B-B14F-4D97-AF65-F5344CB8AC3E}">
        <p14:creationId xmlns:p14="http://schemas.microsoft.com/office/powerpoint/2010/main" val="6476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anim calcmode="lin" valueType="num">
                                      <p:cBhvr>
                                        <p:cTn id="37" dur="1000" fill="hold"/>
                                        <p:tgtEl>
                                          <p:spTgt spid="14"/>
                                        </p:tgtEl>
                                        <p:attrNameLst>
                                          <p:attrName>style.rotation</p:attrName>
                                        </p:attrNameLst>
                                      </p:cBhvr>
                                      <p:tavLst>
                                        <p:tav tm="0">
                                          <p:val>
                                            <p:fltVal val="90"/>
                                          </p:val>
                                        </p:tav>
                                        <p:tav tm="100000">
                                          <p:val>
                                            <p:fltVal val="0"/>
                                          </p:val>
                                        </p:tav>
                                      </p:tavLst>
                                    </p:anim>
                                    <p:animEffect transition="in" filter="fade">
                                      <p:cBhvr>
                                        <p:cTn id="38" dur="1000"/>
                                        <p:tgtEl>
                                          <p:spTgt spid="14"/>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56" presetID="22" presetClass="entr" presetSubtype="8"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63" presetID="22" presetClass="entr" presetSubtype="8"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2000" dirty="0" smtClean="0"/>
              <a:t>Approx. 30% of this age group are PROFESSIONAL/ TECHNICAL, 15% are WHITE COLOR JOB people.</a:t>
            </a:r>
          </a:p>
          <a:p>
            <a:pPr algn="just">
              <a:lnSpc>
                <a:spcPct val="100000"/>
              </a:lnSpc>
            </a:pPr>
            <a:r>
              <a:rPr lang="en-US" sz="2000" dirty="0" smtClean="0"/>
              <a:t>Salary range of this group is over $80,000</a:t>
            </a:r>
          </a:p>
          <a:p>
            <a:pPr algn="just">
              <a:lnSpc>
                <a:spcPct val="100000"/>
              </a:lnSpc>
            </a:pPr>
            <a:r>
              <a:rPr lang="en-US" sz="2000" dirty="0" smtClean="0"/>
              <a:t>90% of these age group people are OWNER of Homes/ houses (only 10% renters).</a:t>
            </a:r>
          </a:p>
          <a:p>
            <a:pPr algn="just">
              <a:lnSpc>
                <a:spcPct val="100000"/>
              </a:lnSpc>
            </a:pPr>
            <a:r>
              <a:rPr lang="en-US" sz="2000" dirty="0" smtClean="0"/>
              <a:t>Over 60% of these age group peoples’ house market values is greater than $500,000.</a:t>
            </a:r>
            <a:endParaRPr lang="en-US" sz="20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892004"/>
            <a:ext cx="518160" cy="518160"/>
          </a:xfrm>
          <a:prstGeom prst="rect">
            <a:avLst/>
          </a:prstGeom>
        </p:spPr>
      </p:pic>
      <p:pic>
        <p:nvPicPr>
          <p:cNvPr id="19" name="Picture 18"/>
          <p:cNvPicPr>
            <a:picLocks noChangeAspect="1"/>
          </p:cNvPicPr>
          <p:nvPr/>
        </p:nvPicPr>
        <p:blipFill>
          <a:blip r:embed="rId2"/>
          <a:stretch>
            <a:fillRect/>
          </a:stretch>
        </p:blipFill>
        <p:spPr>
          <a:xfrm flipH="1">
            <a:off x="690636" y="2907555"/>
            <a:ext cx="518160" cy="518160"/>
          </a:xfrm>
          <a:prstGeom prst="rect">
            <a:avLst/>
          </a:prstGeom>
        </p:spPr>
      </p:pic>
      <p:pic>
        <p:nvPicPr>
          <p:cNvPr id="22" name="Picture 21"/>
          <p:cNvPicPr>
            <a:picLocks noChangeAspect="1"/>
          </p:cNvPicPr>
          <p:nvPr/>
        </p:nvPicPr>
        <p:blipFill>
          <a:blip r:embed="rId2"/>
          <a:stretch>
            <a:fillRect/>
          </a:stretch>
        </p:blipFill>
        <p:spPr>
          <a:xfrm flipH="1">
            <a:off x="690636" y="3659524"/>
            <a:ext cx="518160" cy="518160"/>
          </a:xfrm>
          <a:prstGeom prst="rect">
            <a:avLst/>
          </a:prstGeom>
        </p:spPr>
      </p:pic>
      <p:pic>
        <p:nvPicPr>
          <p:cNvPr id="25" name="Picture 24"/>
          <p:cNvPicPr>
            <a:picLocks noChangeAspect="1"/>
          </p:cNvPicPr>
          <p:nvPr/>
        </p:nvPicPr>
        <p:blipFill>
          <a:blip r:embed="rId2"/>
          <a:stretch>
            <a:fillRect/>
          </a:stretch>
        </p:blipFill>
        <p:spPr>
          <a:xfrm flipH="1">
            <a:off x="691513" y="4756108"/>
            <a:ext cx="518160" cy="518160"/>
          </a:xfrm>
          <a:prstGeom prst="rect">
            <a:avLst/>
          </a:prstGeom>
        </p:spPr>
      </p:pic>
      <p:pic>
        <p:nvPicPr>
          <p:cNvPr id="21" name="Picture 20">
            <a:extLst>
              <a:ext uri="{FF2B5EF4-FFF2-40B4-BE49-F238E27FC236}">
                <a16:creationId xmlns="" xmlns:a16="http://schemas.microsoft.com/office/drawing/2014/main" id="{5C66F5B6-A2BD-39E8-B277-DAC66DE5454F}"/>
              </a:ext>
            </a:extLst>
          </p:cNvPr>
          <p:cNvPicPr>
            <a:picLocks noChangeAspect="1"/>
          </p:cNvPicPr>
          <p:nvPr/>
        </p:nvPicPr>
        <p:blipFill>
          <a:blip r:embed="rId3"/>
          <a:stretch>
            <a:fillRect/>
          </a:stretch>
        </p:blipFill>
        <p:spPr>
          <a:xfrm>
            <a:off x="9218968" y="1637426"/>
            <a:ext cx="2920441" cy="2540258"/>
          </a:xfrm>
          <a:prstGeom prst="rect">
            <a:avLst/>
          </a:prstGeom>
        </p:spPr>
      </p:pic>
      <p:pic>
        <p:nvPicPr>
          <p:cNvPr id="26" name="Picture 25">
            <a:extLst>
              <a:ext uri="{FF2B5EF4-FFF2-40B4-BE49-F238E27FC236}">
                <a16:creationId xmlns="" xmlns:a16="http://schemas.microsoft.com/office/drawing/2014/main" id="{C9FAB40F-8E3A-1500-F932-F1E611A1EF65}"/>
              </a:ext>
            </a:extLst>
          </p:cNvPr>
          <p:cNvPicPr>
            <a:picLocks noChangeAspect="1"/>
          </p:cNvPicPr>
          <p:nvPr/>
        </p:nvPicPr>
        <p:blipFill>
          <a:blip r:embed="rId4"/>
          <a:stretch>
            <a:fillRect/>
          </a:stretch>
        </p:blipFill>
        <p:spPr>
          <a:xfrm>
            <a:off x="9166378" y="4304651"/>
            <a:ext cx="3025622" cy="2465610"/>
          </a:xfrm>
          <a:prstGeom prst="rect">
            <a:avLst/>
          </a:prstGeom>
        </p:spPr>
      </p:pic>
      <p:pic>
        <p:nvPicPr>
          <p:cNvPr id="28" name="Picture 27">
            <a:extLst>
              <a:ext uri="{FF2B5EF4-FFF2-40B4-BE49-F238E27FC236}">
                <a16:creationId xmlns="" xmlns:a16="http://schemas.microsoft.com/office/drawing/2014/main" id="{A1831B62-5CCE-B9EE-7C83-4FF65B68E1C0}"/>
              </a:ext>
            </a:extLst>
          </p:cNvPr>
          <p:cNvPicPr>
            <a:picLocks noChangeAspect="1"/>
          </p:cNvPicPr>
          <p:nvPr/>
        </p:nvPicPr>
        <p:blipFill>
          <a:blip r:embed="rId5"/>
          <a:stretch>
            <a:fillRect/>
          </a:stretch>
        </p:blipFill>
        <p:spPr>
          <a:xfrm>
            <a:off x="6318482" y="1628172"/>
            <a:ext cx="2847896" cy="2496250"/>
          </a:xfrm>
          <a:prstGeom prst="rect">
            <a:avLst/>
          </a:prstGeom>
        </p:spPr>
      </p:pic>
      <p:pic>
        <p:nvPicPr>
          <p:cNvPr id="30" name="Content Placeholder 3">
            <a:extLst>
              <a:ext uri="{FF2B5EF4-FFF2-40B4-BE49-F238E27FC236}">
                <a16:creationId xmlns="" xmlns:a16="http://schemas.microsoft.com/office/drawing/2014/main" id="{BA173723-7C35-5887-5BBF-DAEE756CE758}"/>
              </a:ext>
            </a:extLst>
          </p:cNvPr>
          <p:cNvPicPr>
            <a:picLocks noChangeAspect="1"/>
          </p:cNvPicPr>
          <p:nvPr/>
        </p:nvPicPr>
        <p:blipFill>
          <a:blip r:embed="rId6"/>
          <a:stretch>
            <a:fillRect/>
          </a:stretch>
        </p:blipFill>
        <p:spPr>
          <a:xfrm>
            <a:off x="6410719" y="4276680"/>
            <a:ext cx="2816633" cy="2581319"/>
          </a:xfrm>
          <a:prstGeom prst="rect">
            <a:avLst/>
          </a:prstGeom>
          <a:noFill/>
          <a:ln>
            <a:noFill/>
          </a:ln>
        </p:spPr>
      </p:pic>
    </p:spTree>
    <p:extLst>
      <p:ext uri="{BB962C8B-B14F-4D97-AF65-F5344CB8AC3E}">
        <p14:creationId xmlns:p14="http://schemas.microsoft.com/office/powerpoint/2010/main" val="426347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a:t>
            </a:r>
            <a:endParaRPr/>
          </a:p>
        </p:txBody>
      </p:sp>
      <p:pic>
        <p:nvPicPr>
          <p:cNvPr id="104" name="Google Shape;104;p3"/>
          <p:cNvPicPr preferRelativeResize="0">
            <a:picLocks noGrp="1"/>
          </p:cNvPicPr>
          <p:nvPr>
            <p:ph type="body" idx="1"/>
          </p:nvPr>
        </p:nvPicPr>
        <p:blipFill rotWithShape="1">
          <a:blip r:embed="rId3">
            <a:alphaModFix/>
          </a:blip>
          <a:srcRect/>
          <a:stretch/>
        </p:blipFill>
        <p:spPr>
          <a:xfrm>
            <a:off x="5607550" y="3990975"/>
            <a:ext cx="3245100" cy="2867100"/>
          </a:xfrm>
          <a:prstGeom prst="rect">
            <a:avLst/>
          </a:prstGeom>
          <a:noFill/>
          <a:ln>
            <a:noFill/>
          </a:ln>
        </p:spPr>
      </p:pic>
      <p:pic>
        <p:nvPicPr>
          <p:cNvPr id="105" name="Google Shape;105;p3"/>
          <p:cNvPicPr preferRelativeResize="0"/>
          <p:nvPr/>
        </p:nvPicPr>
        <p:blipFill rotWithShape="1">
          <a:blip r:embed="rId4">
            <a:alphaModFix/>
          </a:blip>
          <a:srcRect/>
          <a:stretch/>
        </p:blipFill>
        <p:spPr>
          <a:xfrm>
            <a:off x="8865650" y="3990975"/>
            <a:ext cx="3326325" cy="2867025"/>
          </a:xfrm>
          <a:prstGeom prst="rect">
            <a:avLst/>
          </a:prstGeom>
          <a:noFill/>
          <a:ln>
            <a:noFill/>
          </a:ln>
        </p:spPr>
      </p:pic>
      <p:sp>
        <p:nvSpPr>
          <p:cNvPr id="106" name="Google Shape;106;p3"/>
          <p:cNvSpPr txBox="1">
            <a:spLocks noGrp="1"/>
          </p:cNvSpPr>
          <p:nvPr>
            <p:ph type="body" idx="1"/>
          </p:nvPr>
        </p:nvSpPr>
        <p:spPr>
          <a:xfrm>
            <a:off x="838200" y="1616775"/>
            <a:ext cx="8294100" cy="1918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just" rtl="0">
              <a:spcBef>
                <a:spcPts val="0"/>
              </a:spcBef>
              <a:spcAft>
                <a:spcPts val="0"/>
              </a:spcAft>
              <a:buSzPts val="2800"/>
              <a:buChar char="•"/>
            </a:pPr>
            <a:r>
              <a:rPr lang="en-US"/>
              <a:t>BMW X5 model mostly used by individuals of age bracket 45 to 65 both male and female</a:t>
            </a:r>
            <a:endParaRPr/>
          </a:p>
          <a:p>
            <a:pPr marL="0" lvl="0" indent="0" algn="l" rtl="0">
              <a:spcBef>
                <a:spcPts val="0"/>
              </a:spcBef>
              <a:spcAft>
                <a:spcPts val="0"/>
              </a:spcAft>
              <a:buNone/>
            </a:pPr>
            <a:endParaRPr>
              <a:solidFill>
                <a:srgbClr val="980000"/>
              </a:solidFill>
            </a:endParaRPr>
          </a:p>
        </p:txBody>
      </p:sp>
      <p:pic>
        <p:nvPicPr>
          <p:cNvPr id="107" name="Google Shape;107;p3"/>
          <p:cNvPicPr preferRelativeResize="0"/>
          <p:nvPr/>
        </p:nvPicPr>
        <p:blipFill rotWithShape="1">
          <a:blip r:embed="rId5">
            <a:alphaModFix/>
          </a:blip>
          <a:srcRect/>
          <a:stretch/>
        </p:blipFill>
        <p:spPr>
          <a:xfrm>
            <a:off x="9041300" y="0"/>
            <a:ext cx="3150675" cy="3990975"/>
          </a:xfrm>
          <a:prstGeom prst="rect">
            <a:avLst/>
          </a:prstGeom>
          <a:noFill/>
          <a:ln>
            <a:noFill/>
          </a:ln>
        </p:spPr>
      </p:pic>
      <p:sp>
        <p:nvSpPr>
          <p:cNvPr id="108" name="Google Shape;108;p3"/>
          <p:cNvSpPr txBox="1">
            <a:spLocks noGrp="1"/>
          </p:cNvSpPr>
          <p:nvPr>
            <p:ph type="body" idx="1"/>
          </p:nvPr>
        </p:nvSpPr>
        <p:spPr>
          <a:xfrm>
            <a:off x="838200" y="2665025"/>
            <a:ext cx="4580700" cy="4193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just" rtl="0">
              <a:spcBef>
                <a:spcPts val="0"/>
              </a:spcBef>
              <a:spcAft>
                <a:spcPts val="0"/>
              </a:spcAft>
              <a:buClr>
                <a:srgbClr val="980000"/>
              </a:buClr>
              <a:buSzPts val="2800"/>
              <a:buChar char="•"/>
            </a:pPr>
            <a:r>
              <a:rPr lang="en-US">
                <a:solidFill>
                  <a:srgbClr val="980000"/>
                </a:solidFill>
              </a:rPr>
              <a:t>Around 20% of the customers belongs to Texas (due to affordability, taxes in TX, lifestyle), then comes Florida</a:t>
            </a:r>
            <a:endParaRPr>
              <a:solidFill>
                <a:srgbClr val="980000"/>
              </a:solidFill>
            </a:endParaRPr>
          </a:p>
          <a:p>
            <a:pPr marL="342900" lvl="0" indent="-349250" algn="just" rtl="0">
              <a:spcBef>
                <a:spcPts val="0"/>
              </a:spcBef>
              <a:spcAft>
                <a:spcPts val="0"/>
              </a:spcAft>
              <a:buSzPts val="2800"/>
              <a:buChar char="•"/>
            </a:pPr>
            <a:r>
              <a:rPr lang="en-US"/>
              <a:t>Approx 40% of the BMW X5 owners are High School Graduates (We can say like usually business persons)</a:t>
            </a:r>
            <a:endParaRPr>
              <a:solidFill>
                <a:srgbClr val="980000"/>
              </a:solidFill>
            </a:endParaRPr>
          </a:p>
        </p:txBody>
      </p:sp>
      <p:cxnSp>
        <p:nvCxnSpPr>
          <p:cNvPr id="8" name="Straight Connector 7"/>
          <p:cNvCxnSpPr/>
          <p:nvPr/>
        </p:nvCxnSpPr>
        <p:spPr>
          <a:xfrm>
            <a:off x="1007179" y="1428750"/>
            <a:ext cx="338060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stretch>
            <a:fillRect/>
          </a:stretch>
        </p:blipFill>
        <p:spPr>
          <a:xfrm flipH="1">
            <a:off x="748099" y="1995487"/>
            <a:ext cx="518160" cy="518160"/>
          </a:xfrm>
          <a:prstGeom prst="rect">
            <a:avLst/>
          </a:prstGeom>
        </p:spPr>
      </p:pic>
      <p:pic>
        <p:nvPicPr>
          <p:cNvPr id="10" name="Picture 9"/>
          <p:cNvPicPr>
            <a:picLocks noChangeAspect="1"/>
          </p:cNvPicPr>
          <p:nvPr/>
        </p:nvPicPr>
        <p:blipFill>
          <a:blip r:embed="rId6"/>
          <a:stretch>
            <a:fillRect/>
          </a:stretch>
        </p:blipFill>
        <p:spPr>
          <a:xfrm flipH="1">
            <a:off x="748099" y="3017415"/>
            <a:ext cx="518160" cy="518160"/>
          </a:xfrm>
          <a:prstGeom prst="rect">
            <a:avLst/>
          </a:prstGeom>
        </p:spPr>
      </p:pic>
      <p:pic>
        <p:nvPicPr>
          <p:cNvPr id="11" name="Picture 10"/>
          <p:cNvPicPr>
            <a:picLocks noChangeAspect="1"/>
          </p:cNvPicPr>
          <p:nvPr/>
        </p:nvPicPr>
        <p:blipFill>
          <a:blip r:embed="rId6"/>
          <a:stretch>
            <a:fillRect/>
          </a:stretch>
        </p:blipFill>
        <p:spPr>
          <a:xfrm flipH="1">
            <a:off x="746040" y="4937770"/>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37% of these people living in their houses/ homes for last 15+ years.</a:t>
            </a:r>
          </a:p>
          <a:p>
            <a:pPr algn="just">
              <a:lnSpc>
                <a:spcPct val="100000"/>
              </a:lnSpc>
            </a:pPr>
            <a:r>
              <a:rPr lang="en-US" sz="1600" dirty="0" smtClean="0"/>
              <a:t>Over 45% of these peoples’ houses are from 2000 </a:t>
            </a:r>
            <a:r>
              <a:rPr lang="en-US" sz="1600" dirty="0" err="1" smtClean="0"/>
              <a:t>Sq</a:t>
            </a:r>
            <a:r>
              <a:rPr lang="en-US" sz="1600" dirty="0" smtClean="0"/>
              <a:t> </a:t>
            </a:r>
            <a:r>
              <a:rPr lang="en-US" sz="1600" dirty="0" err="1" smtClean="0"/>
              <a:t>ft</a:t>
            </a:r>
            <a:r>
              <a:rPr lang="en-US" sz="1600" dirty="0" smtClean="0"/>
              <a:t> to 3500 </a:t>
            </a:r>
            <a:r>
              <a:rPr lang="en-US" sz="1600" dirty="0" err="1" smtClean="0"/>
              <a:t>Sq</a:t>
            </a:r>
            <a:r>
              <a:rPr lang="en-US" sz="1600" dirty="0" smtClean="0"/>
              <a:t> ft.</a:t>
            </a:r>
          </a:p>
          <a:p>
            <a:pPr algn="just">
              <a:lnSpc>
                <a:spcPct val="100000"/>
              </a:lnSpc>
            </a:pPr>
            <a:r>
              <a:rPr lang="en-US" sz="1600" dirty="0" smtClean="0"/>
              <a:t>Over 20% of this age group have houses built 20 years ago.</a:t>
            </a:r>
          </a:p>
          <a:p>
            <a:pPr algn="just">
              <a:lnSpc>
                <a:spcPct val="100000"/>
              </a:lnSpc>
            </a:pPr>
            <a:r>
              <a:rPr lang="en-US" sz="1600" dirty="0" smtClean="0"/>
              <a:t>Over 75% of these people are WHITE/OTHER and 11% are Hispanic.</a:t>
            </a:r>
          </a:p>
          <a:p>
            <a:pPr algn="just">
              <a:lnSpc>
                <a:spcPct val="100000"/>
              </a:lnSpc>
            </a:pPr>
            <a:r>
              <a:rPr lang="en-US" sz="1600" dirty="0" smtClean="0"/>
              <a:t>Over 36% of these people have no child.</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966773"/>
            <a:ext cx="518160" cy="518160"/>
          </a:xfrm>
          <a:prstGeom prst="rect">
            <a:avLst/>
          </a:prstGeom>
        </p:spPr>
      </p:pic>
      <p:pic>
        <p:nvPicPr>
          <p:cNvPr id="19" name="Picture 18"/>
          <p:cNvPicPr>
            <a:picLocks noChangeAspect="1"/>
          </p:cNvPicPr>
          <p:nvPr/>
        </p:nvPicPr>
        <p:blipFill>
          <a:blip r:embed="rId2"/>
          <a:stretch>
            <a:fillRect/>
          </a:stretch>
        </p:blipFill>
        <p:spPr>
          <a:xfrm flipH="1">
            <a:off x="691513" y="2636195"/>
            <a:ext cx="518160" cy="518160"/>
          </a:xfrm>
          <a:prstGeom prst="rect">
            <a:avLst/>
          </a:prstGeom>
        </p:spPr>
      </p:pic>
      <p:pic>
        <p:nvPicPr>
          <p:cNvPr id="22" name="Picture 21"/>
          <p:cNvPicPr>
            <a:picLocks noChangeAspect="1"/>
          </p:cNvPicPr>
          <p:nvPr/>
        </p:nvPicPr>
        <p:blipFill>
          <a:blip r:embed="rId2"/>
          <a:stretch>
            <a:fillRect/>
          </a:stretch>
        </p:blipFill>
        <p:spPr>
          <a:xfrm flipH="1">
            <a:off x="691513" y="3172378"/>
            <a:ext cx="518160" cy="518160"/>
          </a:xfrm>
          <a:prstGeom prst="rect">
            <a:avLst/>
          </a:prstGeom>
        </p:spPr>
      </p:pic>
      <p:pic>
        <p:nvPicPr>
          <p:cNvPr id="25" name="Picture 24"/>
          <p:cNvPicPr>
            <a:picLocks noChangeAspect="1"/>
          </p:cNvPicPr>
          <p:nvPr/>
        </p:nvPicPr>
        <p:blipFill>
          <a:blip r:embed="rId2"/>
          <a:stretch>
            <a:fillRect/>
          </a:stretch>
        </p:blipFill>
        <p:spPr>
          <a:xfrm flipH="1">
            <a:off x="691513" y="3734814"/>
            <a:ext cx="518160" cy="518160"/>
          </a:xfrm>
          <a:prstGeom prst="rect">
            <a:avLst/>
          </a:prstGeom>
        </p:spPr>
      </p:pic>
      <p:pic>
        <p:nvPicPr>
          <p:cNvPr id="13" name="Content Placeholder 3">
            <a:extLst>
              <a:ext uri="{FF2B5EF4-FFF2-40B4-BE49-F238E27FC236}">
                <a16:creationId xmlns="" xmlns:a16="http://schemas.microsoft.com/office/drawing/2014/main" id="{F392B2E5-B26A-BDF3-4B6C-0598D57B8C6B}"/>
              </a:ext>
            </a:extLst>
          </p:cNvPr>
          <p:cNvPicPr>
            <a:picLocks noChangeAspect="1"/>
          </p:cNvPicPr>
          <p:nvPr/>
        </p:nvPicPr>
        <p:blipFill>
          <a:blip r:embed="rId3"/>
          <a:stretch>
            <a:fillRect/>
          </a:stretch>
        </p:blipFill>
        <p:spPr>
          <a:xfrm>
            <a:off x="9334610" y="1825623"/>
            <a:ext cx="2806643" cy="2450711"/>
          </a:xfrm>
          <a:prstGeom prst="rect">
            <a:avLst/>
          </a:prstGeom>
          <a:noFill/>
          <a:ln>
            <a:noFill/>
          </a:ln>
        </p:spPr>
      </p:pic>
      <p:pic>
        <p:nvPicPr>
          <p:cNvPr id="15" name="Picture 14">
            <a:extLst>
              <a:ext uri="{FF2B5EF4-FFF2-40B4-BE49-F238E27FC236}">
                <a16:creationId xmlns="" xmlns:a16="http://schemas.microsoft.com/office/drawing/2014/main" id="{5751E0AD-AF0A-05B8-FA60-493F9C8AFD90}"/>
              </a:ext>
            </a:extLst>
          </p:cNvPr>
          <p:cNvPicPr>
            <a:picLocks noChangeAspect="1"/>
          </p:cNvPicPr>
          <p:nvPr/>
        </p:nvPicPr>
        <p:blipFill>
          <a:blip r:embed="rId4"/>
          <a:stretch>
            <a:fillRect/>
          </a:stretch>
        </p:blipFill>
        <p:spPr>
          <a:xfrm>
            <a:off x="6308589" y="1826116"/>
            <a:ext cx="2939524" cy="2455805"/>
          </a:xfrm>
          <a:prstGeom prst="rect">
            <a:avLst/>
          </a:prstGeom>
        </p:spPr>
      </p:pic>
      <p:pic>
        <p:nvPicPr>
          <p:cNvPr id="17" name="Content Placeholder 3">
            <a:extLst>
              <a:ext uri="{FF2B5EF4-FFF2-40B4-BE49-F238E27FC236}">
                <a16:creationId xmlns="" xmlns:a16="http://schemas.microsoft.com/office/drawing/2014/main" id="{637E3F40-5F06-E9E8-DB83-571CFAAC8328}"/>
              </a:ext>
            </a:extLst>
          </p:cNvPr>
          <p:cNvPicPr>
            <a:picLocks noChangeAspect="1"/>
          </p:cNvPicPr>
          <p:nvPr/>
        </p:nvPicPr>
        <p:blipFill>
          <a:blip r:embed="rId5"/>
          <a:stretch>
            <a:fillRect/>
          </a:stretch>
        </p:blipFill>
        <p:spPr>
          <a:xfrm>
            <a:off x="9385357" y="4283101"/>
            <a:ext cx="2806643" cy="2513499"/>
          </a:xfrm>
          <a:prstGeom prst="rect">
            <a:avLst/>
          </a:prstGeom>
          <a:noFill/>
          <a:ln>
            <a:noFill/>
          </a:ln>
        </p:spPr>
      </p:pic>
      <p:pic>
        <p:nvPicPr>
          <p:cNvPr id="20" name="Content Placeholder 3">
            <a:extLst>
              <a:ext uri="{FF2B5EF4-FFF2-40B4-BE49-F238E27FC236}">
                <a16:creationId xmlns="" xmlns:a16="http://schemas.microsoft.com/office/drawing/2014/main" id="{9CDEFA81-4852-DB51-D3C3-BEC5CA1C55F5}"/>
              </a:ext>
            </a:extLst>
          </p:cNvPr>
          <p:cNvPicPr>
            <a:picLocks noChangeAspect="1"/>
          </p:cNvPicPr>
          <p:nvPr/>
        </p:nvPicPr>
        <p:blipFill>
          <a:blip r:embed="rId6"/>
          <a:stretch>
            <a:fillRect/>
          </a:stretch>
        </p:blipFill>
        <p:spPr>
          <a:xfrm>
            <a:off x="1080297" y="4831388"/>
            <a:ext cx="3837692" cy="1965212"/>
          </a:xfrm>
          <a:prstGeom prst="rect">
            <a:avLst/>
          </a:prstGeom>
          <a:noFill/>
          <a:ln>
            <a:noFill/>
          </a:ln>
        </p:spPr>
      </p:pic>
      <p:pic>
        <p:nvPicPr>
          <p:cNvPr id="24" name="Picture 23">
            <a:extLst>
              <a:ext uri="{FF2B5EF4-FFF2-40B4-BE49-F238E27FC236}">
                <a16:creationId xmlns="" xmlns:a16="http://schemas.microsoft.com/office/drawing/2014/main" id="{8E47118B-B004-A0EC-8381-2F2B55AB9E85}"/>
              </a:ext>
            </a:extLst>
          </p:cNvPr>
          <p:cNvPicPr>
            <a:picLocks noChangeAspect="1"/>
          </p:cNvPicPr>
          <p:nvPr/>
        </p:nvPicPr>
        <p:blipFill>
          <a:blip r:embed="rId7"/>
          <a:stretch>
            <a:fillRect/>
          </a:stretch>
        </p:blipFill>
        <p:spPr>
          <a:xfrm>
            <a:off x="6308589" y="4283102"/>
            <a:ext cx="3026021" cy="2574898"/>
          </a:xfrm>
          <a:prstGeom prst="rect">
            <a:avLst/>
          </a:prstGeom>
        </p:spPr>
      </p:pic>
      <p:pic>
        <p:nvPicPr>
          <p:cNvPr id="29" name="Picture 28"/>
          <p:cNvPicPr>
            <a:picLocks noChangeAspect="1"/>
          </p:cNvPicPr>
          <p:nvPr/>
        </p:nvPicPr>
        <p:blipFill>
          <a:blip r:embed="rId2"/>
          <a:stretch>
            <a:fillRect/>
          </a:stretch>
        </p:blipFill>
        <p:spPr>
          <a:xfrm flipH="1">
            <a:off x="691513" y="4283101"/>
            <a:ext cx="518160" cy="518160"/>
          </a:xfrm>
          <a:prstGeom prst="rect">
            <a:avLst/>
          </a:prstGeom>
        </p:spPr>
      </p:pic>
    </p:spTree>
    <p:extLst>
      <p:ext uri="{BB962C8B-B14F-4D97-AF65-F5344CB8AC3E}">
        <p14:creationId xmlns:p14="http://schemas.microsoft.com/office/powerpoint/2010/main" val="7850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Male – Profile</a:t>
            </a:r>
            <a:endParaRPr lang="" dirty="0"/>
          </a:p>
        </p:txBody>
      </p:sp>
      <p:sp>
        <p:nvSpPr>
          <p:cNvPr id="3" name="Text Placeholder 2"/>
          <p:cNvSpPr>
            <a:spLocks noGrp="1"/>
          </p:cNvSpPr>
          <p:nvPr>
            <p:ph type="body" idx="1"/>
          </p:nvPr>
        </p:nvSpPr>
        <p:spPr>
          <a:xfrm>
            <a:off x="331573" y="1690688"/>
            <a:ext cx="11528853" cy="5032375"/>
          </a:xfrm>
        </p:spPr>
        <p:txBody>
          <a:bodyPr>
            <a:noAutofit/>
          </a:bodyPr>
          <a:lstStyle/>
          <a:p>
            <a:pPr algn="just">
              <a:lnSpc>
                <a:spcPct val="100000"/>
              </a:lnSpc>
            </a:pPr>
            <a:r>
              <a:rPr lang="en-US" sz="2000" dirty="0">
                <a:solidFill>
                  <a:srgbClr val="C00000"/>
                </a:solidFill>
              </a:rPr>
              <a:t>Geographic Distribution</a:t>
            </a:r>
            <a:r>
              <a:rPr lang="en-US" sz="2000" dirty="0" smtClean="0"/>
              <a:t>:	This </a:t>
            </a:r>
            <a:r>
              <a:rPr lang="en-US" sz="2000" dirty="0"/>
              <a:t>age group of business people is distributed across various states in the United States. Around 16% of them are located in Texas (TX), 10% in Florida (FL), 6% in New York (NY), 6% in Colorado (CO), 5% in Massachusetts (MA), 5% in Ohio (OH), and the rest are from other states</a:t>
            </a:r>
            <a:r>
              <a:rPr lang="en-US" sz="2000" dirty="0" smtClean="0"/>
              <a:t>.</a:t>
            </a:r>
            <a:endParaRPr lang="en-US" sz="2000" dirty="0"/>
          </a:p>
          <a:p>
            <a:pPr algn="just">
              <a:lnSpc>
                <a:spcPct val="100000"/>
              </a:lnSpc>
            </a:pPr>
            <a:r>
              <a:rPr lang="en-US" sz="2000" dirty="0">
                <a:solidFill>
                  <a:srgbClr val="C00000"/>
                </a:solidFill>
              </a:rPr>
              <a:t>Education and </a:t>
            </a:r>
            <a:r>
              <a:rPr lang="en-US" sz="2000" dirty="0" smtClean="0">
                <a:solidFill>
                  <a:srgbClr val="C00000"/>
                </a:solidFill>
              </a:rPr>
              <a:t>Occupation</a:t>
            </a:r>
            <a:r>
              <a:rPr lang="en-US" sz="2000" dirty="0" smtClean="0"/>
              <a:t>:	While </a:t>
            </a:r>
            <a:r>
              <a:rPr lang="en-US" sz="2000" dirty="0"/>
              <a:t>some individuals in this age group may still be in high school or college, a significant portion of them have already entered the business world. Many are aspiring entrepreneurs, startup founders, or young professionals aiming to establish their careers in the business domain</a:t>
            </a:r>
            <a:r>
              <a:rPr lang="en-US" sz="2000" dirty="0" smtClean="0"/>
              <a:t>.</a:t>
            </a:r>
            <a:endParaRPr lang="en-US" sz="2000" dirty="0"/>
          </a:p>
          <a:p>
            <a:pPr algn="just">
              <a:lnSpc>
                <a:spcPct val="100000"/>
              </a:lnSpc>
            </a:pPr>
            <a:r>
              <a:rPr lang="en-US" sz="2000" dirty="0">
                <a:solidFill>
                  <a:srgbClr val="C00000"/>
                </a:solidFill>
              </a:rPr>
              <a:t>Preferred Car Make and Model</a:t>
            </a:r>
            <a:r>
              <a:rPr lang="en-US" sz="2000" dirty="0" smtClean="0"/>
              <a:t>:	When </a:t>
            </a:r>
            <a:r>
              <a:rPr lang="en-US" sz="2000" dirty="0"/>
              <a:t>it comes to their choice of vehicles, this group predominantly prefers luxury car brands. Approximately 91% of these business people use BMW cars, demonstrating their affinity for high-quality and prestigious automobiles</a:t>
            </a:r>
            <a:r>
              <a:rPr lang="en-US" sz="2000" dirty="0" smtClean="0"/>
              <a:t>.</a:t>
            </a:r>
            <a:endParaRPr lang="en-US" sz="2000" dirty="0"/>
          </a:p>
          <a:p>
            <a:pPr algn="just">
              <a:lnSpc>
                <a:spcPct val="100000"/>
              </a:lnSpc>
            </a:pPr>
            <a:r>
              <a:rPr lang="en-US" sz="2000" dirty="0">
                <a:solidFill>
                  <a:srgbClr val="C00000"/>
                </a:solidFill>
              </a:rPr>
              <a:t>Income and Financial Status</a:t>
            </a:r>
            <a:r>
              <a:rPr lang="en-US" sz="2000" dirty="0" smtClean="0"/>
              <a:t>:	Given </a:t>
            </a:r>
            <a:r>
              <a:rPr lang="en-US" sz="2000" dirty="0"/>
              <a:t>their involvement in business, these individuals often enjoy a higher income level. Their average salary range is over $80,000, reflecting their economic stability and potential for financial </a:t>
            </a:r>
            <a:r>
              <a:rPr lang="en-US" sz="2000" dirty="0" smtClean="0"/>
              <a:t>growth.</a:t>
            </a:r>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180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Male – Profile</a:t>
            </a:r>
            <a:endParaRPr lang="" dirty="0"/>
          </a:p>
        </p:txBody>
      </p:sp>
      <p:sp>
        <p:nvSpPr>
          <p:cNvPr id="3" name="Text Placeholder 2"/>
          <p:cNvSpPr>
            <a:spLocks noGrp="1"/>
          </p:cNvSpPr>
          <p:nvPr>
            <p:ph type="body" idx="1"/>
          </p:nvPr>
        </p:nvSpPr>
        <p:spPr>
          <a:xfrm>
            <a:off x="331573" y="1690688"/>
            <a:ext cx="11528853" cy="5032375"/>
          </a:xfrm>
        </p:spPr>
        <p:txBody>
          <a:bodyPr>
            <a:noAutofit/>
          </a:bodyPr>
          <a:lstStyle/>
          <a:p>
            <a:pPr algn="just">
              <a:lnSpc>
                <a:spcPct val="100000"/>
              </a:lnSpc>
            </a:pPr>
            <a:r>
              <a:rPr lang="en-US" sz="1900" dirty="0" smtClean="0">
                <a:solidFill>
                  <a:srgbClr val="C00000"/>
                </a:solidFill>
              </a:rPr>
              <a:t>Housing </a:t>
            </a:r>
            <a:r>
              <a:rPr lang="en-US" sz="1900" dirty="0">
                <a:solidFill>
                  <a:srgbClr val="C00000"/>
                </a:solidFill>
              </a:rPr>
              <a:t>and Property </a:t>
            </a:r>
            <a:r>
              <a:rPr lang="en-US" sz="1900" dirty="0" smtClean="0">
                <a:solidFill>
                  <a:srgbClr val="C00000"/>
                </a:solidFill>
              </a:rPr>
              <a:t>Ownership</a:t>
            </a:r>
            <a:r>
              <a:rPr lang="en-US" sz="1900" dirty="0" smtClean="0"/>
              <a:t>:	A </a:t>
            </a:r>
            <a:r>
              <a:rPr lang="en-US" sz="1900" dirty="0"/>
              <a:t>notable characteristic of this age group is their inclination towards property ownership. Over 90% of these business people are homeowners, showcasing their investment in real estate and desire for long-term stability. They take pride in owning their homes rather than renting</a:t>
            </a:r>
            <a:r>
              <a:rPr lang="en-US" sz="1900" dirty="0" smtClean="0"/>
              <a:t>.</a:t>
            </a:r>
            <a:endParaRPr lang="en-US" sz="1900" dirty="0"/>
          </a:p>
          <a:p>
            <a:pPr algn="just">
              <a:lnSpc>
                <a:spcPct val="100000"/>
              </a:lnSpc>
            </a:pPr>
            <a:r>
              <a:rPr lang="en-US" sz="1900" dirty="0">
                <a:solidFill>
                  <a:srgbClr val="C00000"/>
                </a:solidFill>
              </a:rPr>
              <a:t>Home Market Value and Size</a:t>
            </a:r>
            <a:r>
              <a:rPr lang="en-US" sz="1900" dirty="0" smtClean="0"/>
              <a:t>:	Their </a:t>
            </a:r>
            <a:r>
              <a:rPr lang="en-US" sz="1900" dirty="0"/>
              <a:t>houses typically have a substantial market value, with over 60% exceeding $500,000. In terms of size, approximately 45% of their homes range from 2000 square feet to 3500 square feet, providing them with ample space for comfortable living and potential home offices or workspaces</a:t>
            </a:r>
            <a:r>
              <a:rPr lang="en-US" sz="1900" dirty="0" smtClean="0"/>
              <a:t>.</a:t>
            </a:r>
            <a:endParaRPr lang="en-US" sz="1900" dirty="0"/>
          </a:p>
          <a:p>
            <a:pPr algn="just">
              <a:lnSpc>
                <a:spcPct val="100000"/>
              </a:lnSpc>
            </a:pPr>
            <a:r>
              <a:rPr lang="en-US" sz="1900" dirty="0">
                <a:solidFill>
                  <a:srgbClr val="C00000"/>
                </a:solidFill>
              </a:rPr>
              <a:t>Residential Stability</a:t>
            </a:r>
            <a:r>
              <a:rPr lang="en-US" sz="1900" dirty="0" smtClean="0"/>
              <a:t>:	These </a:t>
            </a:r>
            <a:r>
              <a:rPr lang="en-US" sz="1900" dirty="0"/>
              <a:t>business-minded individuals tend to establish long-term roots. Over 37% of them have been living in their current houses for 15 years or more, indicating their commitment to stability and a desire for a familiar environment</a:t>
            </a:r>
            <a:r>
              <a:rPr lang="en-US" sz="1900" dirty="0" smtClean="0"/>
              <a:t>.</a:t>
            </a:r>
            <a:endParaRPr lang="en-US" sz="1900" dirty="0"/>
          </a:p>
          <a:p>
            <a:pPr algn="just">
              <a:lnSpc>
                <a:spcPct val="100000"/>
              </a:lnSpc>
            </a:pPr>
            <a:r>
              <a:rPr lang="en-US" sz="1900" dirty="0">
                <a:solidFill>
                  <a:srgbClr val="C00000"/>
                </a:solidFill>
              </a:rPr>
              <a:t>Ethnicity</a:t>
            </a:r>
            <a:r>
              <a:rPr lang="en-US" sz="1900" dirty="0" smtClean="0"/>
              <a:t>:	In </a:t>
            </a:r>
            <a:r>
              <a:rPr lang="en-US" sz="1900" dirty="0"/>
              <a:t>terms of ethnicity, around 75% of business people in this age group identify as white or belong to other ethnic groups, while approximately 11% are Hispanic</a:t>
            </a:r>
            <a:r>
              <a:rPr lang="en-US" sz="1900" dirty="0" smtClean="0"/>
              <a:t>.</a:t>
            </a:r>
            <a:endParaRPr lang="en-US" sz="1900" dirty="0"/>
          </a:p>
          <a:p>
            <a:pPr algn="just">
              <a:lnSpc>
                <a:spcPct val="100000"/>
              </a:lnSpc>
            </a:pPr>
            <a:r>
              <a:rPr lang="en-US" sz="1900" dirty="0">
                <a:solidFill>
                  <a:srgbClr val="C00000"/>
                </a:solidFill>
              </a:rPr>
              <a:t>Family Status</a:t>
            </a:r>
            <a:r>
              <a:rPr lang="en-US" sz="1900" dirty="0" smtClean="0"/>
              <a:t>:		The </a:t>
            </a:r>
            <a:r>
              <a:rPr lang="en-US" sz="1900" dirty="0"/>
              <a:t>majority of individuals in this age group have not yet started families, as over 36% of them do not have children. This is likely due to their focus on establishing their careers and pursuing business opportunities.</a:t>
            </a:r>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344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This age group belongs to; 17% from TX, 9% from FL, 7% from NY, 6% from CA, 5% from CO, 5% from MA and rest from other states.</a:t>
            </a:r>
          </a:p>
          <a:p>
            <a:pPr algn="just">
              <a:lnSpc>
                <a:spcPct val="100000"/>
              </a:lnSpc>
            </a:pPr>
            <a:r>
              <a:rPr lang="en-US" sz="1600" dirty="0" smtClean="0"/>
              <a:t>This age group mostly are High School students (60% of overall users), then 25% are college students.</a:t>
            </a:r>
          </a:p>
          <a:p>
            <a:pPr algn="just">
              <a:lnSpc>
                <a:spcPct val="100000"/>
              </a:lnSpc>
            </a:pPr>
            <a:r>
              <a:rPr lang="en-US" sz="1600" dirty="0" smtClean="0"/>
              <a:t>Around 91% of these people are using BMW, then 8% using Lincoln and very small portion using other MAKEs.</a:t>
            </a:r>
          </a:p>
          <a:p>
            <a:pPr algn="just">
              <a:lnSpc>
                <a:spcPct val="100000"/>
              </a:lnSpc>
            </a:pPr>
            <a:r>
              <a:rPr lang="en-US" sz="1600" dirty="0" smtClean="0"/>
              <a:t>91% of this age group using X5 – BMW model</a:t>
            </a:r>
          </a:p>
          <a:p>
            <a:pPr algn="just">
              <a:lnSpc>
                <a:spcPct val="100000"/>
              </a:lnSpc>
            </a:pP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892004"/>
            <a:ext cx="518160" cy="518160"/>
          </a:xfrm>
          <a:prstGeom prst="rect">
            <a:avLst/>
          </a:prstGeom>
        </p:spPr>
      </p:pic>
      <p:pic>
        <p:nvPicPr>
          <p:cNvPr id="8" name="Google Shape;354;g24d21b00ba2_0_252"/>
          <p:cNvPicPr preferRelativeResize="0"/>
          <p:nvPr/>
        </p:nvPicPr>
        <p:blipFill>
          <a:blip r:embed="rId3">
            <a:alphaModFix/>
          </a:blip>
          <a:stretch>
            <a:fillRect/>
          </a:stretch>
        </p:blipFill>
        <p:spPr>
          <a:xfrm>
            <a:off x="7063701" y="61550"/>
            <a:ext cx="5128299" cy="2734400"/>
          </a:xfrm>
          <a:prstGeom prst="rect">
            <a:avLst/>
          </a:prstGeom>
          <a:noFill/>
          <a:ln>
            <a:noFill/>
          </a:ln>
        </p:spPr>
      </p:pic>
      <p:sp>
        <p:nvSpPr>
          <p:cNvPr id="9" name="Google Shape;356;g24d21b00ba2_0_252"/>
          <p:cNvSpPr/>
          <p:nvPr/>
        </p:nvSpPr>
        <p:spPr>
          <a:xfrm>
            <a:off x="9211576" y="17352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g24d21b00ba2_0_252"/>
          <p:cNvSpPr/>
          <p:nvPr/>
        </p:nvSpPr>
        <p:spPr>
          <a:xfrm>
            <a:off x="10992751" y="1859150"/>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g24d21b00ba2_0_252"/>
          <p:cNvSpPr/>
          <p:nvPr/>
        </p:nvSpPr>
        <p:spPr>
          <a:xfrm>
            <a:off x="11053760" y="46929"/>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g24d21b00ba2_0_252"/>
          <p:cNvSpPr/>
          <p:nvPr/>
        </p:nvSpPr>
        <p:spPr>
          <a:xfrm>
            <a:off x="8492729" y="525062"/>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a:t>
            </a:r>
            <a:endParaRPr dirty="0"/>
          </a:p>
        </p:txBody>
      </p:sp>
      <p:sp>
        <p:nvSpPr>
          <p:cNvPr id="14" name="Google Shape;356;g24d21b00ba2_0_252"/>
          <p:cNvSpPr/>
          <p:nvPr/>
        </p:nvSpPr>
        <p:spPr>
          <a:xfrm>
            <a:off x="11977200" y="104763"/>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g24d21b00ba2_0_252"/>
          <p:cNvSpPr/>
          <p:nvPr/>
        </p:nvSpPr>
        <p:spPr>
          <a:xfrm>
            <a:off x="7506414" y="904006"/>
            <a:ext cx="214800" cy="24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p:cNvPicPr>
            <a:picLocks noChangeAspect="1"/>
          </p:cNvPicPr>
          <p:nvPr/>
        </p:nvPicPr>
        <p:blipFill>
          <a:blip r:embed="rId2"/>
          <a:stretch>
            <a:fillRect/>
          </a:stretch>
        </p:blipFill>
        <p:spPr>
          <a:xfrm flipH="1">
            <a:off x="691513" y="2739579"/>
            <a:ext cx="518160" cy="518160"/>
          </a:xfrm>
          <a:prstGeom prst="rect">
            <a:avLst/>
          </a:prstGeom>
        </p:spPr>
      </p:pic>
      <p:pic>
        <p:nvPicPr>
          <p:cNvPr id="22" name="Picture 21"/>
          <p:cNvPicPr>
            <a:picLocks noChangeAspect="1"/>
          </p:cNvPicPr>
          <p:nvPr/>
        </p:nvPicPr>
        <p:blipFill>
          <a:blip r:embed="rId2"/>
          <a:stretch>
            <a:fillRect/>
          </a:stretch>
        </p:blipFill>
        <p:spPr>
          <a:xfrm flipH="1">
            <a:off x="691513" y="3587154"/>
            <a:ext cx="518160" cy="518160"/>
          </a:xfrm>
          <a:prstGeom prst="rect">
            <a:avLst/>
          </a:prstGeom>
        </p:spPr>
      </p:pic>
      <p:pic>
        <p:nvPicPr>
          <p:cNvPr id="25" name="Picture 24"/>
          <p:cNvPicPr>
            <a:picLocks noChangeAspect="1"/>
          </p:cNvPicPr>
          <p:nvPr/>
        </p:nvPicPr>
        <p:blipFill>
          <a:blip r:embed="rId2"/>
          <a:stretch>
            <a:fillRect/>
          </a:stretch>
        </p:blipFill>
        <p:spPr>
          <a:xfrm flipH="1">
            <a:off x="691513" y="4434729"/>
            <a:ext cx="518160" cy="518160"/>
          </a:xfrm>
          <a:prstGeom prst="rect">
            <a:avLst/>
          </a:prstGeom>
        </p:spPr>
      </p:pic>
      <p:pic>
        <p:nvPicPr>
          <p:cNvPr id="26" name="Picture 25">
            <a:extLst>
              <a:ext uri="{FF2B5EF4-FFF2-40B4-BE49-F238E27FC236}">
                <a16:creationId xmlns="" xmlns:a16="http://schemas.microsoft.com/office/drawing/2014/main" id="{A11D0657-9DCD-96F4-0F6A-8F484F55C9C7}"/>
              </a:ext>
            </a:extLst>
          </p:cNvPr>
          <p:cNvPicPr>
            <a:picLocks noChangeAspect="1"/>
          </p:cNvPicPr>
          <p:nvPr/>
        </p:nvPicPr>
        <p:blipFill>
          <a:blip r:embed="rId4"/>
          <a:stretch>
            <a:fillRect/>
          </a:stretch>
        </p:blipFill>
        <p:spPr>
          <a:xfrm>
            <a:off x="7407587" y="2955887"/>
            <a:ext cx="4677013" cy="3830611"/>
          </a:xfrm>
          <a:prstGeom prst="rect">
            <a:avLst/>
          </a:prstGeom>
        </p:spPr>
      </p:pic>
      <p:pic>
        <p:nvPicPr>
          <p:cNvPr id="28" name="Content Placeholder 3">
            <a:extLst>
              <a:ext uri="{FF2B5EF4-FFF2-40B4-BE49-F238E27FC236}">
                <a16:creationId xmlns="" xmlns:a16="http://schemas.microsoft.com/office/drawing/2014/main" id="{9D3F34DC-8618-9093-FB73-4EBB61586EF4}"/>
              </a:ext>
            </a:extLst>
          </p:cNvPr>
          <p:cNvPicPr>
            <a:picLocks noChangeAspect="1"/>
          </p:cNvPicPr>
          <p:nvPr/>
        </p:nvPicPr>
        <p:blipFill>
          <a:blip r:embed="rId5"/>
          <a:stretch>
            <a:fillRect/>
          </a:stretch>
        </p:blipFill>
        <p:spPr>
          <a:xfrm>
            <a:off x="7274994" y="2955886"/>
            <a:ext cx="4809607" cy="3830611"/>
          </a:xfrm>
          <a:prstGeom prst="rect">
            <a:avLst/>
          </a:prstGeom>
          <a:noFill/>
          <a:ln>
            <a:noFill/>
          </a:ln>
        </p:spPr>
      </p:pic>
    </p:spTree>
    <p:extLst>
      <p:ext uri="{BB962C8B-B14F-4D97-AF65-F5344CB8AC3E}">
        <p14:creationId xmlns:p14="http://schemas.microsoft.com/office/powerpoint/2010/main" val="238895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anim calcmode="lin" valueType="num">
                                      <p:cBhvr>
                                        <p:cTn id="37" dur="1000" fill="hold"/>
                                        <p:tgtEl>
                                          <p:spTgt spid="14"/>
                                        </p:tgtEl>
                                        <p:attrNameLst>
                                          <p:attrName>style.rotation</p:attrName>
                                        </p:attrNameLst>
                                      </p:cBhvr>
                                      <p:tavLst>
                                        <p:tav tm="0">
                                          <p:val>
                                            <p:fltVal val="90"/>
                                          </p:val>
                                        </p:tav>
                                        <p:tav tm="100000">
                                          <p:val>
                                            <p:fltVal val="0"/>
                                          </p:val>
                                        </p:tav>
                                      </p:tavLst>
                                    </p:anim>
                                    <p:animEffect transition="in" filter="fade">
                                      <p:cBhvr>
                                        <p:cTn id="38" dur="1000"/>
                                        <p:tgtEl>
                                          <p:spTgt spid="14"/>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56" presetID="22" presetClass="entr" presetSubtype="8"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2000" dirty="0" smtClean="0"/>
              <a:t>Approx. 30% of this age group are PROFESSIONAL/ TECHNICAL, 15% are WHITE COLOR JOB people.</a:t>
            </a:r>
          </a:p>
          <a:p>
            <a:pPr algn="just">
              <a:lnSpc>
                <a:spcPct val="100000"/>
              </a:lnSpc>
            </a:pPr>
            <a:r>
              <a:rPr lang="en-US" sz="2000" dirty="0" smtClean="0"/>
              <a:t>Salary range of this group is over $60,000 (lower as compared to male).</a:t>
            </a:r>
          </a:p>
          <a:p>
            <a:pPr algn="just">
              <a:lnSpc>
                <a:spcPct val="100000"/>
              </a:lnSpc>
            </a:pPr>
            <a:r>
              <a:rPr lang="en-US" sz="2000" dirty="0" smtClean="0"/>
              <a:t>90% of these age group people are OWNER of Homes/ houses (only 10% renters).</a:t>
            </a:r>
          </a:p>
          <a:p>
            <a:pPr algn="just">
              <a:lnSpc>
                <a:spcPct val="100000"/>
              </a:lnSpc>
            </a:pPr>
            <a:r>
              <a:rPr lang="en-US" sz="2000" dirty="0" smtClean="0"/>
              <a:t>Over 60% of these age group peoples’ house market values is greater than $500,000.</a:t>
            </a:r>
            <a:endParaRPr lang="en-US" sz="20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892004"/>
            <a:ext cx="518160" cy="518160"/>
          </a:xfrm>
          <a:prstGeom prst="rect">
            <a:avLst/>
          </a:prstGeom>
        </p:spPr>
      </p:pic>
      <p:pic>
        <p:nvPicPr>
          <p:cNvPr id="19" name="Picture 18"/>
          <p:cNvPicPr>
            <a:picLocks noChangeAspect="1"/>
          </p:cNvPicPr>
          <p:nvPr/>
        </p:nvPicPr>
        <p:blipFill>
          <a:blip r:embed="rId2"/>
          <a:stretch>
            <a:fillRect/>
          </a:stretch>
        </p:blipFill>
        <p:spPr>
          <a:xfrm flipH="1">
            <a:off x="690636" y="2907555"/>
            <a:ext cx="518160" cy="518160"/>
          </a:xfrm>
          <a:prstGeom prst="rect">
            <a:avLst/>
          </a:prstGeom>
        </p:spPr>
      </p:pic>
      <p:pic>
        <p:nvPicPr>
          <p:cNvPr id="22" name="Picture 21"/>
          <p:cNvPicPr>
            <a:picLocks noChangeAspect="1"/>
          </p:cNvPicPr>
          <p:nvPr/>
        </p:nvPicPr>
        <p:blipFill>
          <a:blip r:embed="rId2"/>
          <a:stretch>
            <a:fillRect/>
          </a:stretch>
        </p:blipFill>
        <p:spPr>
          <a:xfrm flipH="1">
            <a:off x="690636" y="3659524"/>
            <a:ext cx="518160" cy="518160"/>
          </a:xfrm>
          <a:prstGeom prst="rect">
            <a:avLst/>
          </a:prstGeom>
        </p:spPr>
      </p:pic>
      <p:pic>
        <p:nvPicPr>
          <p:cNvPr id="25" name="Picture 24"/>
          <p:cNvPicPr>
            <a:picLocks noChangeAspect="1"/>
          </p:cNvPicPr>
          <p:nvPr/>
        </p:nvPicPr>
        <p:blipFill>
          <a:blip r:embed="rId2"/>
          <a:stretch>
            <a:fillRect/>
          </a:stretch>
        </p:blipFill>
        <p:spPr>
          <a:xfrm flipH="1">
            <a:off x="691513" y="4756108"/>
            <a:ext cx="518160" cy="518160"/>
          </a:xfrm>
          <a:prstGeom prst="rect">
            <a:avLst/>
          </a:prstGeom>
        </p:spPr>
      </p:pic>
      <p:pic>
        <p:nvPicPr>
          <p:cNvPr id="13" name="Picture 12">
            <a:extLst>
              <a:ext uri="{FF2B5EF4-FFF2-40B4-BE49-F238E27FC236}">
                <a16:creationId xmlns="" xmlns:a16="http://schemas.microsoft.com/office/drawing/2014/main" id="{0190DA51-ADC8-F617-4D09-2E8560295FCC}"/>
              </a:ext>
            </a:extLst>
          </p:cNvPr>
          <p:cNvPicPr>
            <a:picLocks noChangeAspect="1"/>
          </p:cNvPicPr>
          <p:nvPr/>
        </p:nvPicPr>
        <p:blipFill>
          <a:blip r:embed="rId3"/>
          <a:stretch>
            <a:fillRect/>
          </a:stretch>
        </p:blipFill>
        <p:spPr>
          <a:xfrm>
            <a:off x="5749819" y="1690688"/>
            <a:ext cx="3097619" cy="2486996"/>
          </a:xfrm>
          <a:prstGeom prst="rect">
            <a:avLst/>
          </a:prstGeom>
        </p:spPr>
      </p:pic>
      <p:pic>
        <p:nvPicPr>
          <p:cNvPr id="15" name="Picture 14">
            <a:extLst>
              <a:ext uri="{FF2B5EF4-FFF2-40B4-BE49-F238E27FC236}">
                <a16:creationId xmlns="" xmlns:a16="http://schemas.microsoft.com/office/drawing/2014/main" id="{02250C69-5288-629E-A1C2-118E1370E4EE}"/>
              </a:ext>
            </a:extLst>
          </p:cNvPr>
          <p:cNvPicPr>
            <a:picLocks noChangeAspect="1"/>
          </p:cNvPicPr>
          <p:nvPr/>
        </p:nvPicPr>
        <p:blipFill>
          <a:blip r:embed="rId4"/>
          <a:stretch>
            <a:fillRect/>
          </a:stretch>
        </p:blipFill>
        <p:spPr>
          <a:xfrm>
            <a:off x="8847438" y="1600201"/>
            <a:ext cx="3326492" cy="2577484"/>
          </a:xfrm>
          <a:prstGeom prst="rect">
            <a:avLst/>
          </a:prstGeom>
        </p:spPr>
      </p:pic>
      <p:pic>
        <p:nvPicPr>
          <p:cNvPr id="17" name="Content Placeholder 3">
            <a:extLst>
              <a:ext uri="{FF2B5EF4-FFF2-40B4-BE49-F238E27FC236}">
                <a16:creationId xmlns="" xmlns:a16="http://schemas.microsoft.com/office/drawing/2014/main" id="{8B7AE181-387C-F0A9-389A-A470E1390764}"/>
              </a:ext>
            </a:extLst>
          </p:cNvPr>
          <p:cNvPicPr>
            <a:picLocks noChangeAspect="1"/>
          </p:cNvPicPr>
          <p:nvPr/>
        </p:nvPicPr>
        <p:blipFill>
          <a:blip r:embed="rId5"/>
          <a:stretch>
            <a:fillRect/>
          </a:stretch>
        </p:blipFill>
        <p:spPr>
          <a:xfrm>
            <a:off x="5793107" y="4251776"/>
            <a:ext cx="3083146" cy="2321970"/>
          </a:xfrm>
          <a:prstGeom prst="rect">
            <a:avLst/>
          </a:prstGeom>
          <a:noFill/>
          <a:ln>
            <a:noFill/>
          </a:ln>
        </p:spPr>
      </p:pic>
      <p:pic>
        <p:nvPicPr>
          <p:cNvPr id="18" name="Picture 17">
            <a:extLst>
              <a:ext uri="{FF2B5EF4-FFF2-40B4-BE49-F238E27FC236}">
                <a16:creationId xmlns="" xmlns:a16="http://schemas.microsoft.com/office/drawing/2014/main" id="{510E7240-26FC-FD6B-2D98-F148B7EB925C}"/>
              </a:ext>
            </a:extLst>
          </p:cNvPr>
          <p:cNvPicPr>
            <a:picLocks noChangeAspect="1"/>
          </p:cNvPicPr>
          <p:nvPr/>
        </p:nvPicPr>
        <p:blipFill>
          <a:blip r:embed="rId6"/>
          <a:stretch>
            <a:fillRect/>
          </a:stretch>
        </p:blipFill>
        <p:spPr>
          <a:xfrm>
            <a:off x="9022940" y="4251776"/>
            <a:ext cx="3150990" cy="2523118"/>
          </a:xfrm>
          <a:prstGeom prst="rect">
            <a:avLst/>
          </a:prstGeom>
        </p:spPr>
      </p:pic>
    </p:spTree>
    <p:extLst>
      <p:ext uri="{BB962C8B-B14F-4D97-AF65-F5344CB8AC3E}">
        <p14:creationId xmlns:p14="http://schemas.microsoft.com/office/powerpoint/2010/main" val="300563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39% of these people living in their houses/ homes for last 15+ years.</a:t>
            </a:r>
          </a:p>
          <a:p>
            <a:pPr algn="just">
              <a:lnSpc>
                <a:spcPct val="100000"/>
              </a:lnSpc>
            </a:pPr>
            <a:r>
              <a:rPr lang="en-US" sz="1600" dirty="0" smtClean="0"/>
              <a:t>Over 45% of these peoples’ houses are from 2000 </a:t>
            </a:r>
            <a:r>
              <a:rPr lang="en-US" sz="1600" dirty="0" err="1" smtClean="0"/>
              <a:t>Sq</a:t>
            </a:r>
            <a:r>
              <a:rPr lang="en-US" sz="1600" dirty="0" smtClean="0"/>
              <a:t> </a:t>
            </a:r>
            <a:r>
              <a:rPr lang="en-US" sz="1600" dirty="0" err="1" smtClean="0"/>
              <a:t>ft</a:t>
            </a:r>
            <a:r>
              <a:rPr lang="en-US" sz="1600" dirty="0" smtClean="0"/>
              <a:t> to 3500 </a:t>
            </a:r>
            <a:r>
              <a:rPr lang="en-US" sz="1600" dirty="0" err="1" smtClean="0"/>
              <a:t>Sq</a:t>
            </a:r>
            <a:r>
              <a:rPr lang="en-US" sz="1600" dirty="0" smtClean="0"/>
              <a:t> ft.</a:t>
            </a:r>
          </a:p>
          <a:p>
            <a:pPr algn="just">
              <a:lnSpc>
                <a:spcPct val="100000"/>
              </a:lnSpc>
            </a:pPr>
            <a:r>
              <a:rPr lang="en-US" sz="1600" dirty="0" smtClean="0"/>
              <a:t>Over 20% of this age group have houses built 20 years ago.</a:t>
            </a:r>
          </a:p>
          <a:p>
            <a:pPr algn="just">
              <a:lnSpc>
                <a:spcPct val="100000"/>
              </a:lnSpc>
            </a:pPr>
            <a:r>
              <a:rPr lang="en-US" sz="1600" dirty="0" smtClean="0"/>
              <a:t>Over 73% of these people are WHITE/OTHER and 12% are Hispanic.</a:t>
            </a:r>
          </a:p>
          <a:p>
            <a:pPr algn="just">
              <a:lnSpc>
                <a:spcPct val="100000"/>
              </a:lnSpc>
            </a:pPr>
            <a:r>
              <a:rPr lang="en-US" sz="1600" dirty="0" smtClean="0"/>
              <a:t>Over 36% of these people have no child.</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1966773"/>
            <a:ext cx="518160" cy="518160"/>
          </a:xfrm>
          <a:prstGeom prst="rect">
            <a:avLst/>
          </a:prstGeom>
        </p:spPr>
      </p:pic>
      <p:pic>
        <p:nvPicPr>
          <p:cNvPr id="19" name="Picture 18"/>
          <p:cNvPicPr>
            <a:picLocks noChangeAspect="1"/>
          </p:cNvPicPr>
          <p:nvPr/>
        </p:nvPicPr>
        <p:blipFill>
          <a:blip r:embed="rId2"/>
          <a:stretch>
            <a:fillRect/>
          </a:stretch>
        </p:blipFill>
        <p:spPr>
          <a:xfrm flipH="1">
            <a:off x="691513" y="2636195"/>
            <a:ext cx="518160" cy="518160"/>
          </a:xfrm>
          <a:prstGeom prst="rect">
            <a:avLst/>
          </a:prstGeom>
        </p:spPr>
      </p:pic>
      <p:pic>
        <p:nvPicPr>
          <p:cNvPr id="22" name="Picture 21"/>
          <p:cNvPicPr>
            <a:picLocks noChangeAspect="1"/>
          </p:cNvPicPr>
          <p:nvPr/>
        </p:nvPicPr>
        <p:blipFill>
          <a:blip r:embed="rId2"/>
          <a:stretch>
            <a:fillRect/>
          </a:stretch>
        </p:blipFill>
        <p:spPr>
          <a:xfrm flipH="1">
            <a:off x="691513" y="3172378"/>
            <a:ext cx="518160" cy="518160"/>
          </a:xfrm>
          <a:prstGeom prst="rect">
            <a:avLst/>
          </a:prstGeom>
        </p:spPr>
      </p:pic>
      <p:pic>
        <p:nvPicPr>
          <p:cNvPr id="25" name="Picture 24"/>
          <p:cNvPicPr>
            <a:picLocks noChangeAspect="1"/>
          </p:cNvPicPr>
          <p:nvPr/>
        </p:nvPicPr>
        <p:blipFill>
          <a:blip r:embed="rId2"/>
          <a:stretch>
            <a:fillRect/>
          </a:stretch>
        </p:blipFill>
        <p:spPr>
          <a:xfrm flipH="1">
            <a:off x="691513" y="3734814"/>
            <a:ext cx="518160" cy="518160"/>
          </a:xfrm>
          <a:prstGeom prst="rect">
            <a:avLst/>
          </a:prstGeom>
        </p:spPr>
      </p:pic>
      <p:pic>
        <p:nvPicPr>
          <p:cNvPr id="29" name="Picture 28"/>
          <p:cNvPicPr>
            <a:picLocks noChangeAspect="1"/>
          </p:cNvPicPr>
          <p:nvPr/>
        </p:nvPicPr>
        <p:blipFill>
          <a:blip r:embed="rId2"/>
          <a:stretch>
            <a:fillRect/>
          </a:stretch>
        </p:blipFill>
        <p:spPr>
          <a:xfrm flipH="1">
            <a:off x="691513" y="4283101"/>
            <a:ext cx="518160" cy="518160"/>
          </a:xfrm>
          <a:prstGeom prst="rect">
            <a:avLst/>
          </a:prstGeom>
        </p:spPr>
      </p:pic>
      <p:pic>
        <p:nvPicPr>
          <p:cNvPr id="16" name="Picture 15">
            <a:extLst>
              <a:ext uri="{FF2B5EF4-FFF2-40B4-BE49-F238E27FC236}">
                <a16:creationId xmlns="" xmlns:a16="http://schemas.microsoft.com/office/drawing/2014/main" id="{9800B7B0-DF71-A443-F133-579F5D3B4D83}"/>
              </a:ext>
            </a:extLst>
          </p:cNvPr>
          <p:cNvPicPr>
            <a:picLocks noChangeAspect="1"/>
          </p:cNvPicPr>
          <p:nvPr/>
        </p:nvPicPr>
        <p:blipFill>
          <a:blip r:embed="rId3"/>
          <a:stretch>
            <a:fillRect/>
          </a:stretch>
        </p:blipFill>
        <p:spPr>
          <a:xfrm>
            <a:off x="5646420" y="1908951"/>
            <a:ext cx="3386369" cy="2432860"/>
          </a:xfrm>
          <a:prstGeom prst="rect">
            <a:avLst/>
          </a:prstGeom>
        </p:spPr>
      </p:pic>
      <p:pic>
        <p:nvPicPr>
          <p:cNvPr id="21" name="Picture 20">
            <a:extLst>
              <a:ext uri="{FF2B5EF4-FFF2-40B4-BE49-F238E27FC236}">
                <a16:creationId xmlns="" xmlns:a16="http://schemas.microsoft.com/office/drawing/2014/main" id="{758C8ADA-49DC-23D7-5023-23BB7BAA831C}"/>
              </a:ext>
            </a:extLst>
          </p:cNvPr>
          <p:cNvPicPr>
            <a:picLocks noChangeAspect="1"/>
          </p:cNvPicPr>
          <p:nvPr/>
        </p:nvPicPr>
        <p:blipFill>
          <a:blip r:embed="rId4"/>
          <a:stretch>
            <a:fillRect/>
          </a:stretch>
        </p:blipFill>
        <p:spPr>
          <a:xfrm>
            <a:off x="9119286" y="1825624"/>
            <a:ext cx="2974781" cy="2516187"/>
          </a:xfrm>
          <a:prstGeom prst="rect">
            <a:avLst/>
          </a:prstGeom>
        </p:spPr>
      </p:pic>
      <p:pic>
        <p:nvPicPr>
          <p:cNvPr id="26" name="Content Placeholder 3">
            <a:extLst>
              <a:ext uri="{FF2B5EF4-FFF2-40B4-BE49-F238E27FC236}">
                <a16:creationId xmlns="" xmlns:a16="http://schemas.microsoft.com/office/drawing/2014/main" id="{D12255D0-8D90-9C7F-9C2A-5B9D63FE4276}"/>
              </a:ext>
            </a:extLst>
          </p:cNvPr>
          <p:cNvPicPr>
            <a:picLocks noChangeAspect="1"/>
          </p:cNvPicPr>
          <p:nvPr/>
        </p:nvPicPr>
        <p:blipFill>
          <a:blip r:embed="rId5"/>
          <a:stretch>
            <a:fillRect/>
          </a:stretch>
        </p:blipFill>
        <p:spPr>
          <a:xfrm>
            <a:off x="5746795" y="4341811"/>
            <a:ext cx="3329242" cy="2516188"/>
          </a:xfrm>
          <a:prstGeom prst="rect">
            <a:avLst/>
          </a:prstGeom>
          <a:noFill/>
          <a:ln>
            <a:noFill/>
          </a:ln>
        </p:spPr>
      </p:pic>
      <p:pic>
        <p:nvPicPr>
          <p:cNvPr id="28" name="Picture 27">
            <a:extLst>
              <a:ext uri="{FF2B5EF4-FFF2-40B4-BE49-F238E27FC236}">
                <a16:creationId xmlns="" xmlns:a16="http://schemas.microsoft.com/office/drawing/2014/main" id="{7761206F-5D82-E24D-6E4C-AE893F761767}"/>
              </a:ext>
            </a:extLst>
          </p:cNvPr>
          <p:cNvPicPr>
            <a:picLocks noChangeAspect="1"/>
          </p:cNvPicPr>
          <p:nvPr/>
        </p:nvPicPr>
        <p:blipFill>
          <a:blip r:embed="rId6"/>
          <a:stretch>
            <a:fillRect/>
          </a:stretch>
        </p:blipFill>
        <p:spPr>
          <a:xfrm>
            <a:off x="9076037" y="4341811"/>
            <a:ext cx="3115963" cy="2516189"/>
          </a:xfrm>
          <a:prstGeom prst="rect">
            <a:avLst/>
          </a:prstGeom>
        </p:spPr>
      </p:pic>
      <p:pic>
        <p:nvPicPr>
          <p:cNvPr id="31" name="Picture 30">
            <a:extLst>
              <a:ext uri="{FF2B5EF4-FFF2-40B4-BE49-F238E27FC236}">
                <a16:creationId xmlns="" xmlns:a16="http://schemas.microsoft.com/office/drawing/2014/main" id="{78397652-73E8-AACF-161E-C0CC4ADC1B4A}"/>
              </a:ext>
            </a:extLst>
          </p:cNvPr>
          <p:cNvPicPr>
            <a:picLocks noChangeAspect="1"/>
          </p:cNvPicPr>
          <p:nvPr/>
        </p:nvPicPr>
        <p:blipFill>
          <a:blip r:embed="rId7"/>
          <a:stretch>
            <a:fillRect/>
          </a:stretch>
        </p:blipFill>
        <p:spPr>
          <a:xfrm>
            <a:off x="876915" y="4678106"/>
            <a:ext cx="4671269" cy="2179894"/>
          </a:xfrm>
          <a:prstGeom prst="rect">
            <a:avLst/>
          </a:prstGeom>
        </p:spPr>
      </p:pic>
    </p:spTree>
    <p:extLst>
      <p:ext uri="{BB962C8B-B14F-4D97-AF65-F5344CB8AC3E}">
        <p14:creationId xmlns:p14="http://schemas.microsoft.com/office/powerpoint/2010/main" val="359104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Female – Profile</a:t>
            </a:r>
            <a:endParaRPr lang="" dirty="0"/>
          </a:p>
        </p:txBody>
      </p:sp>
      <p:sp>
        <p:nvSpPr>
          <p:cNvPr id="3" name="Text Placeholder 2"/>
          <p:cNvSpPr>
            <a:spLocks noGrp="1"/>
          </p:cNvSpPr>
          <p:nvPr>
            <p:ph type="body" idx="1"/>
          </p:nvPr>
        </p:nvSpPr>
        <p:spPr>
          <a:xfrm>
            <a:off x="331573" y="1690688"/>
            <a:ext cx="11528853" cy="5032375"/>
          </a:xfrm>
        </p:spPr>
        <p:txBody>
          <a:bodyPr>
            <a:noAutofit/>
          </a:bodyPr>
          <a:lstStyle/>
          <a:p>
            <a:pPr algn="just">
              <a:lnSpc>
                <a:spcPct val="100000"/>
              </a:lnSpc>
            </a:pPr>
            <a:r>
              <a:rPr lang="en-US" sz="2000" dirty="0">
                <a:solidFill>
                  <a:srgbClr val="C00000"/>
                </a:solidFill>
              </a:rPr>
              <a:t>Geographic </a:t>
            </a:r>
            <a:r>
              <a:rPr lang="en-US" sz="2000" dirty="0" smtClean="0">
                <a:solidFill>
                  <a:srgbClr val="C00000"/>
                </a:solidFill>
              </a:rPr>
              <a:t>Distribution</a:t>
            </a:r>
            <a:r>
              <a:rPr lang="en-US" sz="2000" dirty="0" smtClean="0"/>
              <a:t>:	This </a:t>
            </a:r>
            <a:r>
              <a:rPr lang="en-US" sz="2000" dirty="0"/>
              <a:t>age group of business people is distributed across various states in the United States. Approximately 17% of them are located in Texas (TX), 9% in Florida (FL), 7% in New York (NY), 6% in California (CA), 5% in Colorado (CO), 5% in Massachusetts (MA), and the rest are from other states</a:t>
            </a:r>
            <a:r>
              <a:rPr lang="en-US" sz="2000" dirty="0" smtClean="0"/>
              <a:t>.</a:t>
            </a:r>
            <a:endParaRPr lang="en-US" sz="2000" dirty="0"/>
          </a:p>
          <a:p>
            <a:pPr algn="just">
              <a:lnSpc>
                <a:spcPct val="100000"/>
              </a:lnSpc>
            </a:pPr>
            <a:r>
              <a:rPr lang="en-US" sz="2000" dirty="0">
                <a:solidFill>
                  <a:srgbClr val="C00000"/>
                </a:solidFill>
              </a:rPr>
              <a:t>Education and Occupation</a:t>
            </a:r>
            <a:r>
              <a:rPr lang="en-US" sz="2000" dirty="0" smtClean="0"/>
              <a:t>:	The </a:t>
            </a:r>
            <a:r>
              <a:rPr lang="en-US" sz="2000" dirty="0"/>
              <a:t>majority of individuals in this age group are high school students, accounting for approximately 60% of the overall users. Around 25% are college students, indicating their pursuit of higher education to support their business aspirations</a:t>
            </a:r>
            <a:r>
              <a:rPr lang="en-US" sz="2000" dirty="0" smtClean="0"/>
              <a:t>.</a:t>
            </a:r>
            <a:endParaRPr lang="en-US" sz="2000" dirty="0"/>
          </a:p>
          <a:p>
            <a:pPr algn="just">
              <a:lnSpc>
                <a:spcPct val="100000"/>
              </a:lnSpc>
            </a:pPr>
            <a:r>
              <a:rPr lang="en-US" sz="2000" dirty="0">
                <a:solidFill>
                  <a:srgbClr val="C00000"/>
                </a:solidFill>
              </a:rPr>
              <a:t>Preferred Car Make and Model</a:t>
            </a:r>
            <a:r>
              <a:rPr lang="en-US" sz="2000" dirty="0" smtClean="0"/>
              <a:t>:	Similar </a:t>
            </a:r>
            <a:r>
              <a:rPr lang="en-US" sz="2000" dirty="0"/>
              <a:t>to their male counterparts, the female business people in this age group show a preference for luxury car brands. Approximately 91% of them use BMW cars, with the X5 model being the most popular choice. Additionally, 8% of this group prefer Lincoln vehicles, while a smaller portion opt for other car makes</a:t>
            </a:r>
            <a:r>
              <a:rPr lang="en-US" sz="2000" dirty="0" smtClean="0"/>
              <a:t>.</a:t>
            </a:r>
            <a:endParaRPr lang="en-US" sz="2000" dirty="0"/>
          </a:p>
          <a:p>
            <a:pPr algn="just">
              <a:lnSpc>
                <a:spcPct val="100000"/>
              </a:lnSpc>
            </a:pPr>
            <a:r>
              <a:rPr lang="en-US" sz="2000" dirty="0">
                <a:solidFill>
                  <a:srgbClr val="C00000"/>
                </a:solidFill>
              </a:rPr>
              <a:t>Income and Financial Status</a:t>
            </a:r>
            <a:r>
              <a:rPr lang="en-US" sz="2000" dirty="0" smtClean="0"/>
              <a:t>:	While </a:t>
            </a:r>
            <a:r>
              <a:rPr lang="en-US" sz="2000" dirty="0"/>
              <a:t>these business-oriented females have entered the workforce, their average salary range is slightly lower than their male counterparts. Their income typically exceeds $60,000, which still showcases their economic stability and potential for financial growth</a:t>
            </a:r>
            <a:r>
              <a:rPr lang="en-US" sz="2000" dirty="0" smtClean="0"/>
              <a:t>.</a:t>
            </a:r>
            <a:endParaRPr lang="en-US" sz="20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40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18 – 24 Female – Profile</a:t>
            </a:r>
            <a:endParaRPr lang="" dirty="0"/>
          </a:p>
        </p:txBody>
      </p:sp>
      <p:sp>
        <p:nvSpPr>
          <p:cNvPr id="3" name="Text Placeholder 2"/>
          <p:cNvSpPr>
            <a:spLocks noGrp="1"/>
          </p:cNvSpPr>
          <p:nvPr>
            <p:ph type="body" idx="1"/>
          </p:nvPr>
        </p:nvSpPr>
        <p:spPr>
          <a:xfrm>
            <a:off x="331573" y="1690688"/>
            <a:ext cx="11528853" cy="5032375"/>
          </a:xfrm>
        </p:spPr>
        <p:txBody>
          <a:bodyPr>
            <a:noAutofit/>
          </a:bodyPr>
          <a:lstStyle/>
          <a:p>
            <a:pPr algn="just">
              <a:lnSpc>
                <a:spcPct val="100000"/>
              </a:lnSpc>
            </a:pPr>
            <a:r>
              <a:rPr lang="en-US" sz="2000" dirty="0" smtClean="0">
                <a:solidFill>
                  <a:srgbClr val="C00000"/>
                </a:solidFill>
              </a:rPr>
              <a:t>Housing </a:t>
            </a:r>
            <a:r>
              <a:rPr lang="en-US" sz="2000" dirty="0">
                <a:solidFill>
                  <a:srgbClr val="C00000"/>
                </a:solidFill>
              </a:rPr>
              <a:t>and Property </a:t>
            </a:r>
            <a:r>
              <a:rPr lang="en-US" sz="2000" dirty="0" smtClean="0">
                <a:solidFill>
                  <a:srgbClr val="C00000"/>
                </a:solidFill>
              </a:rPr>
              <a:t>Ownership</a:t>
            </a:r>
            <a:r>
              <a:rPr lang="en-US" sz="2000" dirty="0" smtClean="0"/>
              <a:t>:	Similar </a:t>
            </a:r>
            <a:r>
              <a:rPr lang="en-US" sz="2000" dirty="0"/>
              <a:t>to the male business people, approximately 90% of females in this age group are homeowners, demonstrating their inclination towards property ownership and long-term stability. Only 10% prefer renting</a:t>
            </a:r>
            <a:r>
              <a:rPr lang="en-US" sz="2000" dirty="0" smtClean="0"/>
              <a:t>.</a:t>
            </a:r>
            <a:endParaRPr lang="en-US" sz="2000" dirty="0"/>
          </a:p>
          <a:p>
            <a:pPr algn="just">
              <a:lnSpc>
                <a:spcPct val="100000"/>
              </a:lnSpc>
            </a:pPr>
            <a:r>
              <a:rPr lang="en-US" sz="2000" dirty="0">
                <a:solidFill>
                  <a:srgbClr val="C00000"/>
                </a:solidFill>
              </a:rPr>
              <a:t>Home Market Value and Size</a:t>
            </a:r>
            <a:r>
              <a:rPr lang="en-US" sz="2000" dirty="0" smtClean="0"/>
              <a:t>:	The </a:t>
            </a:r>
            <a:r>
              <a:rPr lang="en-US" sz="2000" dirty="0"/>
              <a:t>houses owned by these individuals typically have a substantial market value, with over 60% exceeding $500,000. In terms of size, approximately 45% of their houses range from 2000 square feet to 3500 square feet, providing ample space for comfortable living and potential home offices or workspaces</a:t>
            </a:r>
            <a:r>
              <a:rPr lang="en-US" sz="2000" dirty="0" smtClean="0"/>
              <a:t>.</a:t>
            </a:r>
            <a:endParaRPr lang="en-US" sz="2000" dirty="0"/>
          </a:p>
          <a:p>
            <a:pPr algn="just">
              <a:lnSpc>
                <a:spcPct val="100000"/>
              </a:lnSpc>
            </a:pPr>
            <a:r>
              <a:rPr lang="en-US" sz="2000" dirty="0">
                <a:solidFill>
                  <a:srgbClr val="C00000"/>
                </a:solidFill>
              </a:rPr>
              <a:t>Residential Stability</a:t>
            </a:r>
            <a:r>
              <a:rPr lang="en-US" sz="2000" dirty="0" smtClean="0"/>
              <a:t>:	These </a:t>
            </a:r>
            <a:r>
              <a:rPr lang="en-US" sz="2000" dirty="0"/>
              <a:t>business-oriented females prioritize stability, as over 39% of them have been living in their current houses for 15 years or more, showcasing their commitment to a familiar environment</a:t>
            </a:r>
            <a:r>
              <a:rPr lang="en-US" sz="2000" dirty="0" smtClean="0"/>
              <a:t>.</a:t>
            </a:r>
            <a:endParaRPr lang="en-US" sz="2000" dirty="0"/>
          </a:p>
          <a:p>
            <a:pPr algn="just">
              <a:lnSpc>
                <a:spcPct val="100000"/>
              </a:lnSpc>
            </a:pPr>
            <a:r>
              <a:rPr lang="en-US" sz="2000" dirty="0">
                <a:solidFill>
                  <a:srgbClr val="C00000"/>
                </a:solidFill>
              </a:rPr>
              <a:t>Ethnicity</a:t>
            </a:r>
            <a:r>
              <a:rPr lang="en-US" sz="2000" dirty="0" smtClean="0"/>
              <a:t>:	In </a:t>
            </a:r>
            <a:r>
              <a:rPr lang="en-US" sz="2000" dirty="0"/>
              <a:t>terms of ethnicity, over 73% of business people in this age group identify as white or belonging to other ethnic groups, while approximately 12% are Hispanic</a:t>
            </a:r>
            <a:r>
              <a:rPr lang="en-US" sz="2000" dirty="0" smtClean="0"/>
              <a:t>.</a:t>
            </a:r>
            <a:endParaRPr lang="en-US" sz="2000" dirty="0"/>
          </a:p>
          <a:p>
            <a:pPr algn="just">
              <a:lnSpc>
                <a:spcPct val="100000"/>
              </a:lnSpc>
            </a:pPr>
            <a:r>
              <a:rPr lang="en-US" sz="2000" dirty="0">
                <a:solidFill>
                  <a:srgbClr val="C00000"/>
                </a:solidFill>
              </a:rPr>
              <a:t>Family Status</a:t>
            </a:r>
            <a:r>
              <a:rPr lang="en-US" sz="2000" dirty="0" smtClean="0"/>
              <a:t>:	Similar </a:t>
            </a:r>
            <a:r>
              <a:rPr lang="en-US" sz="2000" dirty="0"/>
              <a:t>to their male counterparts, over 36% of females in this age group do not have children, likely due to their focus on establishing their careers and pursuing business opportunities.</a:t>
            </a:r>
            <a:endParaRPr lang="en-US" sz="20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328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25 – 34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23% belongs to TX, 8% from FL, 7% from CO, 6% from CA, 6% from NY, 5% from TN and rest from other states.</a:t>
            </a:r>
          </a:p>
          <a:p>
            <a:pPr algn="just">
              <a:lnSpc>
                <a:spcPct val="100000"/>
              </a:lnSpc>
            </a:pPr>
            <a:r>
              <a:rPr lang="en-US" sz="1600" dirty="0" smtClean="0"/>
              <a:t>Over 90% are using BMW (X5) bike.</a:t>
            </a:r>
          </a:p>
          <a:p>
            <a:pPr algn="just">
              <a:lnSpc>
                <a:spcPct val="100000"/>
              </a:lnSpc>
            </a:pPr>
            <a:r>
              <a:rPr lang="en-US" sz="1600" dirty="0" smtClean="0"/>
              <a:t>85% of this group own houses.</a:t>
            </a:r>
          </a:p>
          <a:p>
            <a:pPr algn="just">
              <a:lnSpc>
                <a:spcPct val="100000"/>
              </a:lnSpc>
            </a:pPr>
            <a:r>
              <a:rPr lang="en-US" sz="1600" dirty="0" smtClean="0"/>
              <a:t>Over 32% of these people living in their houses/ homes for last 15+ years.</a:t>
            </a:r>
          </a:p>
          <a:p>
            <a:pPr algn="just">
              <a:lnSpc>
                <a:spcPct val="100000"/>
              </a:lnSpc>
            </a:pPr>
            <a:r>
              <a:rPr lang="en-US" sz="1600" dirty="0" smtClean="0"/>
              <a:t>Over 32% of these peoples’ houses are from 2000 </a:t>
            </a:r>
            <a:r>
              <a:rPr lang="en-US" sz="1600" dirty="0" err="1" smtClean="0"/>
              <a:t>Sq</a:t>
            </a:r>
            <a:r>
              <a:rPr lang="en-US" sz="1600" dirty="0" smtClean="0"/>
              <a:t> </a:t>
            </a:r>
            <a:r>
              <a:rPr lang="en-US" sz="1600" dirty="0" err="1" smtClean="0"/>
              <a:t>ft</a:t>
            </a:r>
            <a:r>
              <a:rPr lang="en-US" sz="1600" dirty="0" smtClean="0"/>
              <a:t> to 3000 </a:t>
            </a:r>
            <a:r>
              <a:rPr lang="en-US" sz="1600" dirty="0" err="1" smtClean="0"/>
              <a:t>Sq</a:t>
            </a:r>
            <a:r>
              <a:rPr lang="en-US" sz="1600" dirty="0" smtClean="0"/>
              <a:t> ft.</a:t>
            </a:r>
          </a:p>
          <a:p>
            <a:pPr algn="just">
              <a:lnSpc>
                <a:spcPct val="100000"/>
              </a:lnSpc>
            </a:pPr>
            <a:r>
              <a:rPr lang="en-US" sz="1600" dirty="0" smtClean="0"/>
              <a:t>Over 20% of this age group have houses built 20 years ago.</a:t>
            </a:r>
          </a:p>
          <a:p>
            <a:pPr algn="just">
              <a:lnSpc>
                <a:spcPct val="100000"/>
              </a:lnSpc>
            </a:pPr>
            <a:r>
              <a:rPr lang="en-US" sz="1600" dirty="0" smtClean="0"/>
              <a:t>House market value of these houses (for 23% people) is from $500,000 to $750,000.</a:t>
            </a:r>
          </a:p>
          <a:p>
            <a:pPr algn="just">
              <a:lnSpc>
                <a:spcPct val="100000"/>
              </a:lnSpc>
            </a:pPr>
            <a:r>
              <a:rPr lang="en-US" sz="1600" dirty="0" smtClean="0"/>
              <a:t>30% people are professional/ technical, while 15% 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15" name="Content Placeholder 3">
            <a:extLst>
              <a:ext uri="{FF2B5EF4-FFF2-40B4-BE49-F238E27FC236}">
                <a16:creationId xmlns="" xmlns:a16="http://schemas.microsoft.com/office/drawing/2014/main" id="{BB564C73-0826-A008-0377-A60EC15D3155}"/>
              </a:ext>
            </a:extLst>
          </p:cNvPr>
          <p:cNvPicPr>
            <a:picLocks noChangeAspect="1"/>
          </p:cNvPicPr>
          <p:nvPr/>
        </p:nvPicPr>
        <p:blipFill>
          <a:blip r:embed="rId3"/>
          <a:stretch>
            <a:fillRect/>
          </a:stretch>
        </p:blipFill>
        <p:spPr>
          <a:xfrm>
            <a:off x="9139270" y="1"/>
            <a:ext cx="3052730" cy="2187146"/>
          </a:xfrm>
          <a:prstGeom prst="rect">
            <a:avLst/>
          </a:prstGeom>
          <a:noFill/>
          <a:ln>
            <a:noFill/>
          </a:ln>
        </p:spPr>
      </p:pic>
      <p:pic>
        <p:nvPicPr>
          <p:cNvPr id="18" name="Picture 17">
            <a:extLst>
              <a:ext uri="{FF2B5EF4-FFF2-40B4-BE49-F238E27FC236}">
                <a16:creationId xmlns="" xmlns:a16="http://schemas.microsoft.com/office/drawing/2014/main" id="{2D30E195-6BEF-8536-440B-AC3162DEE5D7}"/>
              </a:ext>
            </a:extLst>
          </p:cNvPr>
          <p:cNvPicPr>
            <a:picLocks noChangeAspect="1"/>
          </p:cNvPicPr>
          <p:nvPr/>
        </p:nvPicPr>
        <p:blipFill>
          <a:blip r:embed="rId4"/>
          <a:stretch>
            <a:fillRect/>
          </a:stretch>
        </p:blipFill>
        <p:spPr>
          <a:xfrm>
            <a:off x="6178378" y="2"/>
            <a:ext cx="2960892" cy="2225852"/>
          </a:xfrm>
          <a:prstGeom prst="rect">
            <a:avLst/>
          </a:prstGeom>
        </p:spPr>
      </p:pic>
      <p:pic>
        <p:nvPicPr>
          <p:cNvPr id="20" name="Picture 19">
            <a:extLst>
              <a:ext uri="{FF2B5EF4-FFF2-40B4-BE49-F238E27FC236}">
                <a16:creationId xmlns="" xmlns:a16="http://schemas.microsoft.com/office/drawing/2014/main" id="{26CEF32F-1A85-E479-4782-E57D6BA767D8}"/>
              </a:ext>
            </a:extLst>
          </p:cNvPr>
          <p:cNvPicPr>
            <a:picLocks noChangeAspect="1"/>
          </p:cNvPicPr>
          <p:nvPr/>
        </p:nvPicPr>
        <p:blipFill>
          <a:blip r:embed="rId5"/>
          <a:stretch>
            <a:fillRect/>
          </a:stretch>
        </p:blipFill>
        <p:spPr>
          <a:xfrm>
            <a:off x="9139270" y="2225853"/>
            <a:ext cx="3052730" cy="2148439"/>
          </a:xfrm>
          <a:prstGeom prst="rect">
            <a:avLst/>
          </a:prstGeom>
        </p:spPr>
      </p:pic>
      <p:pic>
        <p:nvPicPr>
          <p:cNvPr id="23" name="Picture 22">
            <a:extLst>
              <a:ext uri="{FF2B5EF4-FFF2-40B4-BE49-F238E27FC236}">
                <a16:creationId xmlns="" xmlns:a16="http://schemas.microsoft.com/office/drawing/2014/main" id="{81A1341C-030F-5BC8-901D-228AE76ACE19}"/>
              </a:ext>
            </a:extLst>
          </p:cNvPr>
          <p:cNvPicPr>
            <a:picLocks noChangeAspect="1"/>
          </p:cNvPicPr>
          <p:nvPr/>
        </p:nvPicPr>
        <p:blipFill>
          <a:blip r:embed="rId6"/>
          <a:stretch>
            <a:fillRect/>
          </a:stretch>
        </p:blipFill>
        <p:spPr>
          <a:xfrm>
            <a:off x="6178378" y="2187147"/>
            <a:ext cx="2960892" cy="2095954"/>
          </a:xfrm>
          <a:prstGeom prst="rect">
            <a:avLst/>
          </a:prstGeom>
        </p:spPr>
      </p:pic>
      <p:pic>
        <p:nvPicPr>
          <p:cNvPr id="24" name="Picture 23">
            <a:extLst>
              <a:ext uri="{FF2B5EF4-FFF2-40B4-BE49-F238E27FC236}">
                <a16:creationId xmlns="" xmlns:a16="http://schemas.microsoft.com/office/drawing/2014/main" id="{3C8D1028-D5BA-B4DC-5109-C46B6B084B82}"/>
              </a:ext>
            </a:extLst>
          </p:cNvPr>
          <p:cNvPicPr>
            <a:picLocks noChangeAspect="1"/>
          </p:cNvPicPr>
          <p:nvPr/>
        </p:nvPicPr>
        <p:blipFill>
          <a:blip r:embed="rId7"/>
          <a:stretch>
            <a:fillRect/>
          </a:stretch>
        </p:blipFill>
        <p:spPr>
          <a:xfrm>
            <a:off x="6277233" y="4412997"/>
            <a:ext cx="2960892" cy="2445001"/>
          </a:xfrm>
          <a:prstGeom prst="rect">
            <a:avLst/>
          </a:prstGeom>
        </p:spPr>
      </p:pic>
      <p:pic>
        <p:nvPicPr>
          <p:cNvPr id="27" name="Content Placeholder 3">
            <a:extLst>
              <a:ext uri="{FF2B5EF4-FFF2-40B4-BE49-F238E27FC236}">
                <a16:creationId xmlns="" xmlns:a16="http://schemas.microsoft.com/office/drawing/2014/main" id="{5C800009-7BFC-20F0-5286-7FBD789DCC9D}"/>
              </a:ext>
            </a:extLst>
          </p:cNvPr>
          <p:cNvPicPr>
            <a:picLocks noChangeAspect="1"/>
          </p:cNvPicPr>
          <p:nvPr/>
        </p:nvPicPr>
        <p:blipFill>
          <a:blip r:embed="rId8"/>
          <a:stretch>
            <a:fillRect/>
          </a:stretch>
        </p:blipFill>
        <p:spPr>
          <a:xfrm>
            <a:off x="9238125" y="4374292"/>
            <a:ext cx="2953875" cy="2524224"/>
          </a:xfrm>
          <a:prstGeom prst="rect">
            <a:avLst/>
          </a:prstGeom>
          <a:noFill/>
          <a:ln>
            <a:noFill/>
          </a:ln>
        </p:spPr>
      </p:pic>
      <p:sp>
        <p:nvSpPr>
          <p:cNvPr id="6" name="Rectangle 5"/>
          <p:cNvSpPr/>
          <p:nvPr/>
        </p:nvSpPr>
        <p:spPr>
          <a:xfrm>
            <a:off x="6171361" y="569"/>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2" name="Picture 31">
            <a:extLst>
              <a:ext uri="{FF2B5EF4-FFF2-40B4-BE49-F238E27FC236}">
                <a16:creationId xmlns="" xmlns:a16="http://schemas.microsoft.com/office/drawing/2014/main" id="{70223DBA-688D-0904-B4C3-EE556804FE40}"/>
              </a:ext>
            </a:extLst>
          </p:cNvPr>
          <p:cNvPicPr>
            <a:picLocks noChangeAspect="1"/>
          </p:cNvPicPr>
          <p:nvPr/>
        </p:nvPicPr>
        <p:blipFill>
          <a:blip r:embed="rId9"/>
          <a:stretch>
            <a:fillRect/>
          </a:stretch>
        </p:blipFill>
        <p:spPr>
          <a:xfrm>
            <a:off x="8840421" y="993602"/>
            <a:ext cx="3252724" cy="2809875"/>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35" name="Content Placeholder 3">
            <a:extLst>
              <a:ext uri="{FF2B5EF4-FFF2-40B4-BE49-F238E27FC236}">
                <a16:creationId xmlns="" xmlns:a16="http://schemas.microsoft.com/office/drawing/2014/main" id="{047204F7-E4B6-5536-7637-0CFD0CDCDA67}"/>
              </a:ext>
            </a:extLst>
          </p:cNvPr>
          <p:cNvPicPr>
            <a:picLocks noChangeAspect="1"/>
          </p:cNvPicPr>
          <p:nvPr/>
        </p:nvPicPr>
        <p:blipFill>
          <a:blip r:embed="rId10"/>
          <a:stretch>
            <a:fillRect/>
          </a:stretch>
        </p:blipFill>
        <p:spPr>
          <a:xfrm>
            <a:off x="8840421" y="3879822"/>
            <a:ext cx="3252724" cy="2435191"/>
          </a:xfrm>
          <a:prstGeom prst="rect">
            <a:avLst/>
          </a:prstGeom>
          <a:noFill/>
          <a:ln>
            <a:noFill/>
          </a:ln>
        </p:spPr>
      </p:pic>
      <p:pic>
        <p:nvPicPr>
          <p:cNvPr id="37" name="Picture 36">
            <a:extLst>
              <a:ext uri="{FF2B5EF4-FFF2-40B4-BE49-F238E27FC236}">
                <a16:creationId xmlns="" xmlns:a16="http://schemas.microsoft.com/office/drawing/2014/main" id="{A26745EF-B40F-22DC-D2FF-3308A410E0E1}"/>
              </a:ext>
            </a:extLst>
          </p:cNvPr>
          <p:cNvPicPr>
            <a:picLocks noChangeAspect="1"/>
          </p:cNvPicPr>
          <p:nvPr/>
        </p:nvPicPr>
        <p:blipFill>
          <a:blip r:embed="rId11"/>
          <a:stretch>
            <a:fillRect/>
          </a:stretch>
        </p:blipFill>
        <p:spPr>
          <a:xfrm>
            <a:off x="5760237" y="3869512"/>
            <a:ext cx="3080184" cy="2844265"/>
          </a:xfrm>
          <a:prstGeom prst="rect">
            <a:avLst/>
          </a:prstGeom>
        </p:spPr>
      </p:pic>
    </p:spTree>
    <p:extLst>
      <p:ext uri="{BB962C8B-B14F-4D97-AF65-F5344CB8AC3E}">
        <p14:creationId xmlns:p14="http://schemas.microsoft.com/office/powerpoint/2010/main" val="133200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25 – 34 Male – Profile</a:t>
            </a:r>
            <a:endParaRPr lang="" dirty="0"/>
          </a:p>
        </p:txBody>
      </p:sp>
      <p:sp>
        <p:nvSpPr>
          <p:cNvPr id="3" name="Text Placeholder 2"/>
          <p:cNvSpPr>
            <a:spLocks noGrp="1"/>
          </p:cNvSpPr>
          <p:nvPr>
            <p:ph type="body" idx="1"/>
          </p:nvPr>
        </p:nvSpPr>
        <p:spPr>
          <a:xfrm>
            <a:off x="331573" y="1690688"/>
            <a:ext cx="11528853" cy="5032375"/>
          </a:xfrm>
        </p:spPr>
        <p:txBody>
          <a:bodyPr>
            <a:noAutofit/>
          </a:bodyPr>
          <a:lstStyle/>
          <a:p>
            <a:pPr algn="just">
              <a:lnSpc>
                <a:spcPct val="100000"/>
              </a:lnSpc>
            </a:pPr>
            <a:r>
              <a:rPr lang="en-US" sz="1600" dirty="0">
                <a:solidFill>
                  <a:srgbClr val="C00000"/>
                </a:solidFill>
              </a:rPr>
              <a:t>Geographic </a:t>
            </a:r>
            <a:r>
              <a:rPr lang="en-US" sz="1600" dirty="0" smtClean="0">
                <a:solidFill>
                  <a:srgbClr val="C00000"/>
                </a:solidFill>
              </a:rPr>
              <a:t>Distribution</a:t>
            </a:r>
            <a:r>
              <a:rPr lang="en-US" sz="1600" dirty="0" smtClean="0">
                <a:solidFill>
                  <a:schemeClr val="tx1"/>
                </a:solidFill>
              </a:rPr>
              <a:t>:	This </a:t>
            </a:r>
            <a:r>
              <a:rPr lang="en-US" sz="1600" dirty="0">
                <a:solidFill>
                  <a:schemeClr val="tx1"/>
                </a:solidFill>
              </a:rPr>
              <a:t>age group of business people is distributed across various states in the United States. Approximately 23% of them belong to Texas (TX), 8% are from Florida (FL), 7% from Colorado (CO), 6% from California (CA), 6% from New York (NY), 5% from Tennessee (TN), and the rest are from other states</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Preferred Car Make and </a:t>
            </a:r>
            <a:r>
              <a:rPr lang="en-US" sz="1600" dirty="0" smtClean="0">
                <a:solidFill>
                  <a:srgbClr val="C00000"/>
                </a:solidFill>
              </a:rPr>
              <a:t>Model</a:t>
            </a:r>
            <a:r>
              <a:rPr lang="en-US" sz="1600" dirty="0" smtClean="0">
                <a:solidFill>
                  <a:schemeClr val="tx1"/>
                </a:solidFill>
              </a:rPr>
              <a:t>:	The </a:t>
            </a:r>
            <a:r>
              <a:rPr lang="en-US" sz="1600" dirty="0">
                <a:solidFill>
                  <a:schemeClr val="tx1"/>
                </a:solidFill>
              </a:rPr>
              <a:t>majority of individuals in this age group, over 90%, use BMW bikes, with the X5 model being the most popular choice. This preference indicates their affinity for high-quality and prestigious motorcycles</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Housing and Property Ownership</a:t>
            </a:r>
            <a:r>
              <a:rPr lang="en-US" sz="1600" dirty="0" smtClean="0">
                <a:solidFill>
                  <a:schemeClr val="tx1"/>
                </a:solidFill>
              </a:rPr>
              <a:t>:	Approximately </a:t>
            </a:r>
            <a:r>
              <a:rPr lang="en-US" sz="1600" dirty="0">
                <a:solidFill>
                  <a:schemeClr val="tx1"/>
                </a:solidFill>
              </a:rPr>
              <a:t>85% of these male business people own houses, showcasing their inclination towards property ownership and long-term stability</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Residential Stability</a:t>
            </a:r>
            <a:r>
              <a:rPr lang="en-US" sz="1600" dirty="0" smtClean="0">
                <a:solidFill>
                  <a:schemeClr val="tx1"/>
                </a:solidFill>
              </a:rPr>
              <a:t>:	A </a:t>
            </a:r>
            <a:r>
              <a:rPr lang="en-US" sz="1600" dirty="0">
                <a:solidFill>
                  <a:schemeClr val="tx1"/>
                </a:solidFill>
              </a:rPr>
              <a:t>significant portion, over 32%, of individuals in this age group have been living in their current houses for 15 years or more, highlighting their commitment to a familiar environment</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Home Size and Age</a:t>
            </a:r>
            <a:r>
              <a:rPr lang="en-US" sz="1600" dirty="0" smtClean="0">
                <a:solidFill>
                  <a:schemeClr val="tx1"/>
                </a:solidFill>
              </a:rPr>
              <a:t>:	Around </a:t>
            </a:r>
            <a:r>
              <a:rPr lang="en-US" sz="1600" dirty="0">
                <a:solidFill>
                  <a:schemeClr val="tx1"/>
                </a:solidFill>
              </a:rPr>
              <a:t>32% of their houses range from 2000 square feet to 3000 square feet, providing ample space for comfortable living and potential home offices or workspaces. Moreover, approximately 20% of this age group have houses that were built 20 years ago, indicating a preference for established properties</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House Market Value</a:t>
            </a:r>
            <a:r>
              <a:rPr lang="en-US" sz="1600" dirty="0" smtClean="0">
                <a:solidFill>
                  <a:schemeClr val="tx1"/>
                </a:solidFill>
              </a:rPr>
              <a:t>:	For </a:t>
            </a:r>
            <a:r>
              <a:rPr lang="en-US" sz="1600" dirty="0">
                <a:solidFill>
                  <a:schemeClr val="tx1"/>
                </a:solidFill>
              </a:rPr>
              <a:t>23% of individuals in this group, their houses' market value falls within the range of $500,000 to $750,000. This demonstrates their investment in properties of substantial worth</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Occupation</a:t>
            </a:r>
            <a:r>
              <a:rPr lang="en-US" sz="1600" dirty="0" smtClean="0">
                <a:solidFill>
                  <a:schemeClr val="tx1"/>
                </a:solidFill>
              </a:rPr>
              <a:t>:	Approximately </a:t>
            </a:r>
            <a:r>
              <a:rPr lang="en-US" sz="1600" dirty="0">
                <a:solidFill>
                  <a:schemeClr val="tx1"/>
                </a:solidFill>
              </a:rPr>
              <a:t>30% of individuals in this age group are engaged in professional/technical roles, indicating their expertise and involvement in specialized fields. Additionally, around 15% of them work in white-collar or clerical positions</a:t>
            </a:r>
            <a:r>
              <a:rPr lang="en-US" sz="1600" dirty="0" smtClean="0">
                <a:solidFill>
                  <a:schemeClr val="tx1"/>
                </a:solidFill>
              </a:rPr>
              <a:t>.</a:t>
            </a:r>
            <a:endParaRPr lang="en-US" sz="1600" dirty="0">
              <a:solidFill>
                <a:schemeClr val="tx1"/>
              </a:solidFill>
            </a:endParaRPr>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851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a:t>
            </a:r>
            <a:endParaRPr/>
          </a:p>
        </p:txBody>
      </p:sp>
      <p:pic>
        <p:nvPicPr>
          <p:cNvPr id="114" name="Google Shape;114;p4"/>
          <p:cNvPicPr preferRelativeResize="0">
            <a:picLocks noGrp="1"/>
          </p:cNvPicPr>
          <p:nvPr>
            <p:ph type="body" idx="1"/>
          </p:nvPr>
        </p:nvPicPr>
        <p:blipFill rotWithShape="1">
          <a:blip r:embed="rId3">
            <a:alphaModFix/>
          </a:blip>
          <a:srcRect/>
          <a:stretch/>
        </p:blipFill>
        <p:spPr>
          <a:xfrm>
            <a:off x="8551200" y="195650"/>
            <a:ext cx="3638400" cy="3351600"/>
          </a:xfrm>
          <a:prstGeom prst="rect">
            <a:avLst/>
          </a:prstGeom>
          <a:noFill/>
          <a:ln>
            <a:noFill/>
          </a:ln>
        </p:spPr>
      </p:pic>
      <p:sp>
        <p:nvSpPr>
          <p:cNvPr id="115" name="Google Shape;115;p4"/>
          <p:cNvSpPr txBox="1">
            <a:spLocks noGrp="1"/>
          </p:cNvSpPr>
          <p:nvPr>
            <p:ph type="body" idx="1"/>
          </p:nvPr>
        </p:nvSpPr>
        <p:spPr>
          <a:xfrm>
            <a:off x="838200" y="1616775"/>
            <a:ext cx="4101000" cy="484735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None/>
            </a:pPr>
            <a:endParaRPr dirty="0"/>
          </a:p>
          <a:p>
            <a:pPr marL="342900" lvl="0" indent="-349250" algn="just" rtl="0">
              <a:spcBef>
                <a:spcPts val="0"/>
              </a:spcBef>
              <a:spcAft>
                <a:spcPts val="0"/>
              </a:spcAft>
              <a:buSzPts val="2800"/>
              <a:buChar char="•"/>
            </a:pPr>
            <a:r>
              <a:rPr lang="en-US" dirty="0"/>
              <a:t>Almost 40% of the owners have same model previously - this shows the quality of product and other features</a:t>
            </a:r>
            <a:endParaRPr dirty="0"/>
          </a:p>
          <a:p>
            <a:pPr marL="342900" lvl="0" indent="-349250" algn="just" rtl="0">
              <a:spcBef>
                <a:spcPts val="0"/>
              </a:spcBef>
              <a:spcAft>
                <a:spcPts val="0"/>
              </a:spcAft>
              <a:buClr>
                <a:srgbClr val="980000"/>
              </a:buClr>
              <a:buSzPts val="2800"/>
              <a:buChar char="•"/>
            </a:pPr>
            <a:r>
              <a:rPr lang="en-US" dirty="0">
                <a:solidFill>
                  <a:srgbClr val="980000"/>
                </a:solidFill>
              </a:rPr>
              <a:t>Over 25% of the owners are professional/ technical/ white collar jobs holders - shows the affordability </a:t>
            </a:r>
            <a:endParaRPr dirty="0">
              <a:solidFill>
                <a:srgbClr val="980000"/>
              </a:solidFill>
            </a:endParaRPr>
          </a:p>
          <a:p>
            <a:pPr marL="342900" lvl="0" indent="-349250" algn="just" rtl="0">
              <a:spcBef>
                <a:spcPts val="0"/>
              </a:spcBef>
              <a:spcAft>
                <a:spcPts val="0"/>
              </a:spcAft>
              <a:buSzPts val="2800"/>
              <a:buChar char="•"/>
            </a:pPr>
            <a:r>
              <a:rPr lang="en-US" dirty="0"/>
              <a:t>People having salary greater than 50K usually afford this model</a:t>
            </a:r>
            <a:endParaRPr dirty="0"/>
          </a:p>
          <a:p>
            <a:pPr marL="342900" lvl="0" indent="-349250" algn="l" rtl="0">
              <a:spcBef>
                <a:spcPts val="0"/>
              </a:spcBef>
              <a:spcAft>
                <a:spcPts val="0"/>
              </a:spcAft>
              <a:buClr>
                <a:srgbClr val="980000"/>
              </a:buClr>
              <a:buSzPts val="2800"/>
              <a:buChar char="•"/>
            </a:pPr>
            <a:r>
              <a:rPr lang="en-US" dirty="0">
                <a:solidFill>
                  <a:srgbClr val="980000"/>
                </a:solidFill>
              </a:rPr>
              <a:t>They are LESS SPENDERS</a:t>
            </a:r>
            <a:endParaRPr dirty="0">
              <a:solidFill>
                <a:srgbClr val="980000"/>
              </a:solidFill>
            </a:endParaRPr>
          </a:p>
        </p:txBody>
      </p:sp>
      <p:pic>
        <p:nvPicPr>
          <p:cNvPr id="116" name="Google Shape;116;p4"/>
          <p:cNvPicPr preferRelativeResize="0"/>
          <p:nvPr/>
        </p:nvPicPr>
        <p:blipFill rotWithShape="1">
          <a:blip r:embed="rId4">
            <a:alphaModFix/>
          </a:blip>
          <a:srcRect/>
          <a:stretch/>
        </p:blipFill>
        <p:spPr>
          <a:xfrm>
            <a:off x="4939200" y="0"/>
            <a:ext cx="3585600" cy="3742900"/>
          </a:xfrm>
          <a:prstGeom prst="rect">
            <a:avLst/>
          </a:prstGeom>
          <a:noFill/>
          <a:ln>
            <a:noFill/>
          </a:ln>
        </p:spPr>
      </p:pic>
      <p:pic>
        <p:nvPicPr>
          <p:cNvPr id="117" name="Google Shape;117;p4"/>
          <p:cNvPicPr preferRelativeResize="0">
            <a:picLocks noGrp="1"/>
          </p:cNvPicPr>
          <p:nvPr>
            <p:ph type="body" idx="1"/>
          </p:nvPr>
        </p:nvPicPr>
        <p:blipFill rotWithShape="1">
          <a:blip r:embed="rId5">
            <a:alphaModFix/>
          </a:blip>
          <a:srcRect/>
          <a:stretch/>
        </p:blipFill>
        <p:spPr>
          <a:xfrm>
            <a:off x="8577600" y="3714075"/>
            <a:ext cx="3585600" cy="3019500"/>
          </a:xfrm>
          <a:prstGeom prst="rect">
            <a:avLst/>
          </a:prstGeom>
          <a:noFill/>
          <a:ln>
            <a:noFill/>
          </a:ln>
        </p:spPr>
      </p:pic>
      <p:pic>
        <p:nvPicPr>
          <p:cNvPr id="118" name="Google Shape;118;p4"/>
          <p:cNvPicPr preferRelativeResize="0">
            <a:picLocks noGrp="1"/>
          </p:cNvPicPr>
          <p:nvPr>
            <p:ph type="body" idx="1"/>
          </p:nvPr>
        </p:nvPicPr>
        <p:blipFill rotWithShape="1">
          <a:blip r:embed="rId6">
            <a:alphaModFix/>
          </a:blip>
          <a:srcRect/>
          <a:stretch/>
        </p:blipFill>
        <p:spPr>
          <a:xfrm>
            <a:off x="5081325" y="3742725"/>
            <a:ext cx="3496200" cy="2962200"/>
          </a:xfrm>
          <a:prstGeom prst="rect">
            <a:avLst/>
          </a:prstGeom>
          <a:noFill/>
          <a:ln>
            <a:noFill/>
          </a:ln>
        </p:spPr>
      </p:pic>
      <p:cxnSp>
        <p:nvCxnSpPr>
          <p:cNvPr id="8" name="Straight Connector 7"/>
          <p:cNvCxnSpPr/>
          <p:nvPr/>
        </p:nvCxnSpPr>
        <p:spPr>
          <a:xfrm>
            <a:off x="1007179" y="1428750"/>
            <a:ext cx="338060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flipH="1">
            <a:off x="696075" y="1939535"/>
            <a:ext cx="518160" cy="518160"/>
          </a:xfrm>
          <a:prstGeom prst="rect">
            <a:avLst/>
          </a:prstGeom>
        </p:spPr>
      </p:pic>
      <p:pic>
        <p:nvPicPr>
          <p:cNvPr id="10" name="Picture 9"/>
          <p:cNvPicPr>
            <a:picLocks noChangeAspect="1"/>
          </p:cNvPicPr>
          <p:nvPr/>
        </p:nvPicPr>
        <p:blipFill>
          <a:blip r:embed="rId7"/>
          <a:stretch>
            <a:fillRect/>
          </a:stretch>
        </p:blipFill>
        <p:spPr>
          <a:xfrm flipH="1">
            <a:off x="696075" y="3450265"/>
            <a:ext cx="518160" cy="518160"/>
          </a:xfrm>
          <a:prstGeom prst="rect">
            <a:avLst/>
          </a:prstGeom>
        </p:spPr>
      </p:pic>
      <p:pic>
        <p:nvPicPr>
          <p:cNvPr id="11" name="Picture 10"/>
          <p:cNvPicPr>
            <a:picLocks noChangeAspect="1"/>
          </p:cNvPicPr>
          <p:nvPr/>
        </p:nvPicPr>
        <p:blipFill>
          <a:blip r:embed="rId7"/>
          <a:stretch>
            <a:fillRect/>
          </a:stretch>
        </p:blipFill>
        <p:spPr>
          <a:xfrm flipH="1">
            <a:off x="696075" y="4982808"/>
            <a:ext cx="518160" cy="518160"/>
          </a:xfrm>
          <a:prstGeom prst="rect">
            <a:avLst/>
          </a:prstGeom>
        </p:spPr>
      </p:pic>
      <p:pic>
        <p:nvPicPr>
          <p:cNvPr id="12" name="Picture 11"/>
          <p:cNvPicPr>
            <a:picLocks noChangeAspect="1"/>
          </p:cNvPicPr>
          <p:nvPr/>
        </p:nvPicPr>
        <p:blipFill>
          <a:blip r:embed="rId7"/>
          <a:stretch>
            <a:fillRect/>
          </a:stretch>
        </p:blipFill>
        <p:spPr>
          <a:xfrm flipH="1">
            <a:off x="696075" y="5945108"/>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4</a:t>
            </a:r>
            <a:r>
              <a:rPr lang="en-US" dirty="0" smtClean="0"/>
              <a:t>5 – 54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19% belongs to TX, 9% from FL, 7% from CA, 5% from NY, 5% from NJ, 5% from CO and rest from other states.</a:t>
            </a:r>
          </a:p>
          <a:p>
            <a:pPr algn="just">
              <a:lnSpc>
                <a:spcPct val="100000"/>
              </a:lnSpc>
            </a:pPr>
            <a:r>
              <a:rPr lang="en-US" sz="1600" dirty="0" smtClean="0"/>
              <a:t>Over 90% are using BMW (X5) bike.</a:t>
            </a:r>
          </a:p>
          <a:p>
            <a:pPr algn="just">
              <a:lnSpc>
                <a:spcPct val="100000"/>
              </a:lnSpc>
            </a:pPr>
            <a:r>
              <a:rPr lang="en-US" sz="1600" dirty="0" smtClean="0"/>
              <a:t>Over 90% of this group own houses.</a:t>
            </a:r>
          </a:p>
          <a:p>
            <a:pPr algn="just">
              <a:lnSpc>
                <a:spcPct val="100000"/>
              </a:lnSpc>
            </a:pPr>
            <a:r>
              <a:rPr lang="en-US" sz="1600" dirty="0" smtClean="0"/>
              <a:t>Over 26% of these people living in their houses/ homes for last 15+ years.</a:t>
            </a:r>
          </a:p>
          <a:p>
            <a:pPr algn="just">
              <a:lnSpc>
                <a:spcPct val="100000"/>
              </a:lnSpc>
            </a:pPr>
            <a:r>
              <a:rPr lang="en-US" sz="1600" dirty="0" smtClean="0"/>
              <a:t>Over 30% of these peoples’ houses are from 2000 </a:t>
            </a:r>
            <a:r>
              <a:rPr lang="en-US" sz="1600" dirty="0" err="1" smtClean="0"/>
              <a:t>Sq</a:t>
            </a:r>
            <a:r>
              <a:rPr lang="en-US" sz="1600" dirty="0" smtClean="0"/>
              <a:t> </a:t>
            </a:r>
            <a:r>
              <a:rPr lang="en-US" sz="1600" dirty="0" err="1" smtClean="0"/>
              <a:t>ft</a:t>
            </a:r>
            <a:r>
              <a:rPr lang="en-US" sz="1600" dirty="0" smtClean="0"/>
              <a:t> to 3000 </a:t>
            </a:r>
            <a:r>
              <a:rPr lang="en-US" sz="1600" dirty="0" err="1" smtClean="0"/>
              <a:t>Sq</a:t>
            </a:r>
            <a:r>
              <a:rPr lang="en-US" sz="1600" dirty="0" smtClean="0"/>
              <a:t> ft.</a:t>
            </a:r>
          </a:p>
          <a:p>
            <a:pPr algn="just">
              <a:lnSpc>
                <a:spcPct val="100000"/>
              </a:lnSpc>
            </a:pPr>
            <a:r>
              <a:rPr lang="en-US" sz="1600" dirty="0" smtClean="0"/>
              <a:t>Over 17% of this age group have houses built 20 years ago.</a:t>
            </a:r>
          </a:p>
          <a:p>
            <a:pPr algn="just">
              <a:lnSpc>
                <a:spcPct val="100000"/>
              </a:lnSpc>
            </a:pPr>
            <a:r>
              <a:rPr lang="en-US" sz="1600" dirty="0" smtClean="0"/>
              <a:t>House market value of these houses (for 24% people) is from $1,000,000+.</a:t>
            </a:r>
          </a:p>
          <a:p>
            <a:pPr algn="just">
              <a:lnSpc>
                <a:spcPct val="100000"/>
              </a:lnSpc>
            </a:pPr>
            <a:r>
              <a:rPr lang="en-US" sz="1600" dirty="0" smtClean="0"/>
              <a:t>30% people are professional/ technical, while 15% 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26" name="Content Placeholder 3">
            <a:extLst>
              <a:ext uri="{FF2B5EF4-FFF2-40B4-BE49-F238E27FC236}">
                <a16:creationId xmlns="" xmlns:a16="http://schemas.microsoft.com/office/drawing/2014/main" id="{55378987-80BD-B91E-85DE-58CCF21210A7}"/>
              </a:ext>
            </a:extLst>
          </p:cNvPr>
          <p:cNvPicPr>
            <a:picLocks noChangeAspect="1"/>
          </p:cNvPicPr>
          <p:nvPr/>
        </p:nvPicPr>
        <p:blipFill>
          <a:blip r:embed="rId3"/>
          <a:stretch>
            <a:fillRect/>
          </a:stretch>
        </p:blipFill>
        <p:spPr>
          <a:xfrm>
            <a:off x="9316995" y="0"/>
            <a:ext cx="2832086" cy="2335427"/>
          </a:xfrm>
          <a:prstGeom prst="rect">
            <a:avLst/>
          </a:prstGeom>
          <a:noFill/>
          <a:ln>
            <a:noFill/>
          </a:ln>
        </p:spPr>
      </p:pic>
      <p:pic>
        <p:nvPicPr>
          <p:cNvPr id="31" name="Content Placeholder 3">
            <a:extLst>
              <a:ext uri="{FF2B5EF4-FFF2-40B4-BE49-F238E27FC236}">
                <a16:creationId xmlns="" xmlns:a16="http://schemas.microsoft.com/office/drawing/2014/main" id="{89AB99FE-4416-1982-EA4A-577E3224CCF8}"/>
              </a:ext>
            </a:extLst>
          </p:cNvPr>
          <p:cNvPicPr>
            <a:picLocks noChangeAspect="1"/>
          </p:cNvPicPr>
          <p:nvPr/>
        </p:nvPicPr>
        <p:blipFill>
          <a:blip r:embed="rId4"/>
          <a:stretch>
            <a:fillRect/>
          </a:stretch>
        </p:blipFill>
        <p:spPr>
          <a:xfrm>
            <a:off x="6395087" y="0"/>
            <a:ext cx="2921908" cy="2335427"/>
          </a:xfrm>
          <a:prstGeom prst="rect">
            <a:avLst/>
          </a:prstGeom>
          <a:noFill/>
          <a:ln>
            <a:noFill/>
          </a:ln>
        </p:spPr>
      </p:pic>
      <p:pic>
        <p:nvPicPr>
          <p:cNvPr id="36" name="Content Placeholder 3">
            <a:extLst>
              <a:ext uri="{FF2B5EF4-FFF2-40B4-BE49-F238E27FC236}">
                <a16:creationId xmlns="" xmlns:a16="http://schemas.microsoft.com/office/drawing/2014/main" id="{A8F8C181-8049-ABA4-DE4B-95A917F7C290}"/>
              </a:ext>
            </a:extLst>
          </p:cNvPr>
          <p:cNvPicPr>
            <a:picLocks noChangeAspect="1"/>
          </p:cNvPicPr>
          <p:nvPr/>
        </p:nvPicPr>
        <p:blipFill>
          <a:blip r:embed="rId5"/>
          <a:stretch>
            <a:fillRect/>
          </a:stretch>
        </p:blipFill>
        <p:spPr>
          <a:xfrm>
            <a:off x="9316995" y="2284933"/>
            <a:ext cx="2875005" cy="2249555"/>
          </a:xfrm>
          <a:prstGeom prst="rect">
            <a:avLst/>
          </a:prstGeom>
          <a:noFill/>
          <a:ln>
            <a:noFill/>
          </a:ln>
        </p:spPr>
      </p:pic>
      <p:pic>
        <p:nvPicPr>
          <p:cNvPr id="38" name="Content Placeholder 3">
            <a:extLst>
              <a:ext uri="{FF2B5EF4-FFF2-40B4-BE49-F238E27FC236}">
                <a16:creationId xmlns="" xmlns:a16="http://schemas.microsoft.com/office/drawing/2014/main" id="{09DDD3F1-013C-207F-BEE0-35D7584DAB6C}"/>
              </a:ext>
            </a:extLst>
          </p:cNvPr>
          <p:cNvPicPr>
            <a:picLocks noChangeAspect="1"/>
          </p:cNvPicPr>
          <p:nvPr/>
        </p:nvPicPr>
        <p:blipFill>
          <a:blip r:embed="rId6"/>
          <a:stretch>
            <a:fillRect/>
          </a:stretch>
        </p:blipFill>
        <p:spPr>
          <a:xfrm>
            <a:off x="6395087" y="2284933"/>
            <a:ext cx="2921908" cy="2249555"/>
          </a:xfrm>
          <a:prstGeom prst="rect">
            <a:avLst/>
          </a:prstGeom>
          <a:noFill/>
          <a:ln>
            <a:noFill/>
          </a:ln>
        </p:spPr>
      </p:pic>
      <p:pic>
        <p:nvPicPr>
          <p:cNvPr id="40" name="Content Placeholder 3">
            <a:extLst>
              <a:ext uri="{FF2B5EF4-FFF2-40B4-BE49-F238E27FC236}">
                <a16:creationId xmlns="" xmlns:a16="http://schemas.microsoft.com/office/drawing/2014/main" id="{D7E114B5-1F31-3860-1B67-EEC24309633C}"/>
              </a:ext>
            </a:extLst>
          </p:cNvPr>
          <p:cNvPicPr>
            <a:picLocks noChangeAspect="1"/>
          </p:cNvPicPr>
          <p:nvPr/>
        </p:nvPicPr>
        <p:blipFill>
          <a:blip r:embed="rId7"/>
          <a:stretch>
            <a:fillRect/>
          </a:stretch>
        </p:blipFill>
        <p:spPr>
          <a:xfrm>
            <a:off x="9316995" y="4580659"/>
            <a:ext cx="2832086" cy="2238761"/>
          </a:xfrm>
          <a:prstGeom prst="rect">
            <a:avLst/>
          </a:prstGeom>
          <a:noFill/>
          <a:ln>
            <a:noFill/>
          </a:ln>
        </p:spPr>
      </p:pic>
      <p:pic>
        <p:nvPicPr>
          <p:cNvPr id="41" name="Content Placeholder 3">
            <a:extLst>
              <a:ext uri="{FF2B5EF4-FFF2-40B4-BE49-F238E27FC236}">
                <a16:creationId xmlns="" xmlns:a16="http://schemas.microsoft.com/office/drawing/2014/main" id="{4578A01F-6CDC-78BD-E5DB-5CA569E6C674}"/>
              </a:ext>
            </a:extLst>
          </p:cNvPr>
          <p:cNvPicPr>
            <a:picLocks noChangeAspect="1"/>
          </p:cNvPicPr>
          <p:nvPr/>
        </p:nvPicPr>
        <p:blipFill>
          <a:blip r:embed="rId8"/>
          <a:stretch>
            <a:fillRect/>
          </a:stretch>
        </p:blipFill>
        <p:spPr>
          <a:xfrm>
            <a:off x="6395087" y="4534488"/>
            <a:ext cx="2967808" cy="2284932"/>
          </a:xfrm>
          <a:prstGeom prst="rect">
            <a:avLst/>
          </a:prstGeom>
          <a:noFill/>
          <a:ln>
            <a:noFill/>
          </a:ln>
        </p:spPr>
      </p:pic>
      <p:sp>
        <p:nvSpPr>
          <p:cNvPr id="6" name="Rectangle 5"/>
          <p:cNvSpPr/>
          <p:nvPr/>
        </p:nvSpPr>
        <p:spPr>
          <a:xfrm>
            <a:off x="6171361" y="38576"/>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42" name="Content Placeholder 3">
            <a:extLst>
              <a:ext uri="{FF2B5EF4-FFF2-40B4-BE49-F238E27FC236}">
                <a16:creationId xmlns="" xmlns:a16="http://schemas.microsoft.com/office/drawing/2014/main" id="{35406562-D93A-0490-4819-48CC6CD9CCD9}"/>
              </a:ext>
            </a:extLst>
          </p:cNvPr>
          <p:cNvPicPr>
            <a:picLocks noChangeAspect="1"/>
          </p:cNvPicPr>
          <p:nvPr/>
        </p:nvPicPr>
        <p:blipFill>
          <a:blip r:embed="rId9"/>
          <a:stretch>
            <a:fillRect/>
          </a:stretch>
        </p:blipFill>
        <p:spPr>
          <a:xfrm>
            <a:off x="8884508" y="58845"/>
            <a:ext cx="3264573" cy="2947071"/>
          </a:xfrm>
          <a:prstGeom prst="rect">
            <a:avLst/>
          </a:prstGeom>
          <a:noFill/>
          <a:ln>
            <a:noFill/>
          </a:ln>
        </p:spPr>
      </p:pic>
      <p:pic>
        <p:nvPicPr>
          <p:cNvPr id="43" name="Content Placeholder 3">
            <a:extLst>
              <a:ext uri="{FF2B5EF4-FFF2-40B4-BE49-F238E27FC236}">
                <a16:creationId xmlns="" xmlns:a16="http://schemas.microsoft.com/office/drawing/2014/main" id="{65C73277-4FCC-28F3-ECCE-8FC9E78A2CF5}"/>
              </a:ext>
            </a:extLst>
          </p:cNvPr>
          <p:cNvPicPr>
            <a:picLocks noChangeAspect="1"/>
          </p:cNvPicPr>
          <p:nvPr/>
        </p:nvPicPr>
        <p:blipFill>
          <a:blip r:embed="rId10"/>
          <a:stretch>
            <a:fillRect/>
          </a:stretch>
        </p:blipFill>
        <p:spPr>
          <a:xfrm>
            <a:off x="6171361" y="38576"/>
            <a:ext cx="2713147" cy="3153235"/>
          </a:xfrm>
          <a:prstGeom prst="rect">
            <a:avLst/>
          </a:prstGeom>
          <a:noFill/>
          <a:ln>
            <a:noFill/>
          </a:ln>
        </p:spPr>
      </p:pic>
      <p:pic>
        <p:nvPicPr>
          <p:cNvPr id="44" name="Picture 43">
            <a:extLst>
              <a:ext uri="{FF2B5EF4-FFF2-40B4-BE49-F238E27FC236}">
                <a16:creationId xmlns="" xmlns:a16="http://schemas.microsoft.com/office/drawing/2014/main" id="{2058ED13-A473-12C1-3B86-1F0353954C3E}"/>
              </a:ext>
            </a:extLst>
          </p:cNvPr>
          <p:cNvPicPr>
            <a:picLocks noChangeAspect="1"/>
          </p:cNvPicPr>
          <p:nvPr/>
        </p:nvPicPr>
        <p:blipFill>
          <a:blip r:embed="rId11"/>
          <a:stretch>
            <a:fillRect/>
          </a:stretch>
        </p:blipFill>
        <p:spPr>
          <a:xfrm>
            <a:off x="8884508" y="3005916"/>
            <a:ext cx="3264573" cy="2599214"/>
          </a:xfrm>
          <a:prstGeom prst="rect">
            <a:avLst/>
          </a:prstGeom>
        </p:spPr>
      </p:pic>
    </p:spTree>
    <p:extLst>
      <p:ext uri="{BB962C8B-B14F-4D97-AF65-F5344CB8AC3E}">
        <p14:creationId xmlns:p14="http://schemas.microsoft.com/office/powerpoint/2010/main" val="15038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4</a:t>
            </a:r>
            <a:r>
              <a:rPr lang="en-US" dirty="0" smtClean="0"/>
              <a:t>5 – 54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250000"/>
              </a:lnSpc>
            </a:pPr>
            <a:r>
              <a:rPr lang="en-US" sz="1600" dirty="0" smtClean="0"/>
              <a:t>72% are White/ Other and 11% are Asian.</a:t>
            </a:r>
          </a:p>
          <a:p>
            <a:pPr algn="just">
              <a:lnSpc>
                <a:spcPct val="250000"/>
              </a:lnSpc>
            </a:pPr>
            <a:r>
              <a:rPr lang="en-US" sz="1600" dirty="0" smtClean="0"/>
              <a:t>Income starts with $62,000.</a:t>
            </a:r>
          </a:p>
          <a:p>
            <a:pPr algn="just">
              <a:lnSpc>
                <a:spcPct val="250000"/>
              </a:lnSpc>
            </a:pPr>
            <a:r>
              <a:rPr lang="en-US" sz="1600" dirty="0" smtClean="0"/>
              <a:t>66% of these people have no kids.</a:t>
            </a:r>
          </a:p>
          <a:p>
            <a:pPr algn="just">
              <a:lnSpc>
                <a:spcPct val="100000"/>
              </a:lnSpc>
            </a:pPr>
            <a:endParaRPr lang="en-US" sz="16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2146455"/>
            <a:ext cx="518160" cy="518160"/>
          </a:xfrm>
          <a:prstGeom prst="rect">
            <a:avLst/>
          </a:prstGeom>
        </p:spPr>
      </p:pic>
      <p:pic>
        <p:nvPicPr>
          <p:cNvPr id="10" name="Content Placeholder 3">
            <a:extLst>
              <a:ext uri="{FF2B5EF4-FFF2-40B4-BE49-F238E27FC236}">
                <a16:creationId xmlns="" xmlns:a16="http://schemas.microsoft.com/office/drawing/2014/main" id="{5C889736-1E53-A170-1921-9E5E5D8E6382}"/>
              </a:ext>
            </a:extLst>
          </p:cNvPr>
          <p:cNvPicPr>
            <a:picLocks noChangeAspect="1"/>
          </p:cNvPicPr>
          <p:nvPr/>
        </p:nvPicPr>
        <p:blipFill>
          <a:blip r:embed="rId3"/>
          <a:stretch>
            <a:fillRect/>
          </a:stretch>
        </p:blipFill>
        <p:spPr>
          <a:xfrm>
            <a:off x="7555230" y="239367"/>
            <a:ext cx="4271013" cy="3381375"/>
          </a:xfrm>
          <a:prstGeom prst="rect">
            <a:avLst/>
          </a:prstGeom>
          <a:noFill/>
          <a:ln>
            <a:noFill/>
          </a:ln>
        </p:spPr>
      </p:pic>
      <p:pic>
        <p:nvPicPr>
          <p:cNvPr id="11" name="Picture 10">
            <a:extLst>
              <a:ext uri="{FF2B5EF4-FFF2-40B4-BE49-F238E27FC236}">
                <a16:creationId xmlns="" xmlns:a16="http://schemas.microsoft.com/office/drawing/2014/main" id="{51746A3C-4D29-F674-5071-F76136B40A24}"/>
              </a:ext>
            </a:extLst>
          </p:cNvPr>
          <p:cNvPicPr>
            <a:picLocks noChangeAspect="1"/>
          </p:cNvPicPr>
          <p:nvPr/>
        </p:nvPicPr>
        <p:blipFill>
          <a:blip r:embed="rId4"/>
          <a:stretch>
            <a:fillRect/>
          </a:stretch>
        </p:blipFill>
        <p:spPr>
          <a:xfrm>
            <a:off x="7258051" y="3620742"/>
            <a:ext cx="4775182" cy="3019425"/>
          </a:xfrm>
          <a:prstGeom prst="rect">
            <a:avLst/>
          </a:prstGeom>
        </p:spPr>
      </p:pic>
      <p:pic>
        <p:nvPicPr>
          <p:cNvPr id="12" name="Picture 11">
            <a:extLst>
              <a:ext uri="{FF2B5EF4-FFF2-40B4-BE49-F238E27FC236}">
                <a16:creationId xmlns="" xmlns:a16="http://schemas.microsoft.com/office/drawing/2014/main" id="{B12FF1C2-206E-C5DA-60AA-DC01041C654F}"/>
              </a:ext>
            </a:extLst>
          </p:cNvPr>
          <p:cNvPicPr>
            <a:picLocks noChangeAspect="1"/>
          </p:cNvPicPr>
          <p:nvPr/>
        </p:nvPicPr>
        <p:blipFill>
          <a:blip r:embed="rId5"/>
          <a:stretch>
            <a:fillRect/>
          </a:stretch>
        </p:blipFill>
        <p:spPr>
          <a:xfrm>
            <a:off x="3438526" y="4011267"/>
            <a:ext cx="3819525" cy="2628900"/>
          </a:xfrm>
          <a:prstGeom prst="rect">
            <a:avLst/>
          </a:prstGeom>
        </p:spPr>
      </p:pic>
      <p:pic>
        <p:nvPicPr>
          <p:cNvPr id="13" name="Picture 12"/>
          <p:cNvPicPr>
            <a:picLocks noChangeAspect="1"/>
          </p:cNvPicPr>
          <p:nvPr/>
        </p:nvPicPr>
        <p:blipFill>
          <a:blip r:embed="rId2"/>
          <a:stretch>
            <a:fillRect/>
          </a:stretch>
        </p:blipFill>
        <p:spPr>
          <a:xfrm flipH="1">
            <a:off x="691513" y="2904853"/>
            <a:ext cx="518160" cy="518160"/>
          </a:xfrm>
          <a:prstGeom prst="rect">
            <a:avLst/>
          </a:prstGeom>
        </p:spPr>
      </p:pic>
      <p:pic>
        <p:nvPicPr>
          <p:cNvPr id="14" name="Picture 13"/>
          <p:cNvPicPr>
            <a:picLocks noChangeAspect="1"/>
          </p:cNvPicPr>
          <p:nvPr/>
        </p:nvPicPr>
        <p:blipFill>
          <a:blip r:embed="rId2"/>
          <a:stretch>
            <a:fillRect/>
          </a:stretch>
        </p:blipFill>
        <p:spPr>
          <a:xfrm flipH="1">
            <a:off x="691513" y="3620742"/>
            <a:ext cx="518160" cy="518160"/>
          </a:xfrm>
          <a:prstGeom prst="rect">
            <a:avLst/>
          </a:prstGeom>
        </p:spPr>
      </p:pic>
    </p:spTree>
    <p:extLst>
      <p:ext uri="{BB962C8B-B14F-4D97-AF65-F5344CB8AC3E}">
        <p14:creationId xmlns:p14="http://schemas.microsoft.com/office/powerpoint/2010/main" val="318507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Clustering</a:t>
            </a:r>
            <a:br>
              <a:rPr lang="en-US" dirty="0" smtClean="0"/>
            </a:br>
            <a:r>
              <a:rPr lang="en-US" dirty="0" smtClean="0"/>
              <a:t>45 </a:t>
            </a:r>
            <a:r>
              <a:rPr lang="en-US" dirty="0" smtClean="0"/>
              <a:t>– </a:t>
            </a:r>
            <a:r>
              <a:rPr lang="en-US" dirty="0" smtClean="0"/>
              <a:t>54 </a:t>
            </a:r>
            <a:r>
              <a:rPr lang="en-US" dirty="0" smtClean="0"/>
              <a:t>Male – Profile</a:t>
            </a:r>
            <a:endParaRPr lang="" dirty="0"/>
          </a:p>
        </p:txBody>
      </p:sp>
      <p:sp>
        <p:nvSpPr>
          <p:cNvPr id="3" name="Text Placeholder 2"/>
          <p:cNvSpPr>
            <a:spLocks noGrp="1"/>
          </p:cNvSpPr>
          <p:nvPr>
            <p:ph type="body" idx="1"/>
          </p:nvPr>
        </p:nvSpPr>
        <p:spPr>
          <a:xfrm>
            <a:off x="331572" y="1290638"/>
            <a:ext cx="11528853" cy="5032375"/>
          </a:xfrm>
        </p:spPr>
        <p:txBody>
          <a:bodyPr>
            <a:noAutofit/>
          </a:bodyPr>
          <a:lstStyle/>
          <a:p>
            <a:pPr algn="just">
              <a:lnSpc>
                <a:spcPct val="100000"/>
              </a:lnSpc>
            </a:pPr>
            <a:r>
              <a:rPr lang="en-US" sz="1300" dirty="0">
                <a:solidFill>
                  <a:srgbClr val="C00000"/>
                </a:solidFill>
              </a:rPr>
              <a:t>Geographic </a:t>
            </a:r>
            <a:r>
              <a:rPr lang="en-US" sz="1300" dirty="0" smtClean="0">
                <a:solidFill>
                  <a:srgbClr val="C00000"/>
                </a:solidFill>
              </a:rPr>
              <a:t>Distribution</a:t>
            </a:r>
            <a:r>
              <a:rPr lang="en-US" sz="1300" dirty="0" smtClean="0">
                <a:solidFill>
                  <a:schemeClr val="tx1"/>
                </a:solidFill>
              </a:rPr>
              <a:t>:	This </a:t>
            </a:r>
            <a:r>
              <a:rPr lang="en-US" sz="1300" dirty="0">
                <a:solidFill>
                  <a:schemeClr val="tx1"/>
                </a:solidFill>
              </a:rPr>
              <a:t>age group of business people is distributed across various states in the United States. Approximately 19% of them belong to Texas (TX), 9% are from Florida (FL), 7% from California (CA), 5% from New York (NY), 5% from New Jersey (NJ), 5% from Colorado (CO), and the rest are from other states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Preferred Car Make and </a:t>
            </a:r>
            <a:r>
              <a:rPr lang="en-US" sz="1300" dirty="0">
                <a:solidFill>
                  <a:srgbClr val="C00000"/>
                </a:solidFill>
              </a:rPr>
              <a:t>Model</a:t>
            </a:r>
            <a:r>
              <a:rPr lang="en-US" sz="1300" dirty="0" smtClean="0">
                <a:solidFill>
                  <a:schemeClr val="tx1"/>
                </a:solidFill>
              </a:rPr>
              <a:t>:	The </a:t>
            </a:r>
            <a:r>
              <a:rPr lang="en-US" sz="1300" dirty="0">
                <a:solidFill>
                  <a:schemeClr val="tx1"/>
                </a:solidFill>
              </a:rPr>
              <a:t>majority of individuals in this age group, over 90%, use BMW bikes, with the X5 model being the most popular choice. This preference demonstrates their affinity for high-quality and prestigious motorcycles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Housing and Property </a:t>
            </a:r>
            <a:r>
              <a:rPr lang="en-US" sz="1300" dirty="0">
                <a:solidFill>
                  <a:srgbClr val="C00000"/>
                </a:solidFill>
              </a:rPr>
              <a:t>Ownership</a:t>
            </a:r>
            <a:r>
              <a:rPr lang="en-US" sz="1300" dirty="0" smtClean="0">
                <a:solidFill>
                  <a:schemeClr val="tx1"/>
                </a:solidFill>
              </a:rPr>
              <a:t>:	Over </a:t>
            </a:r>
            <a:r>
              <a:rPr lang="en-US" sz="1300" dirty="0">
                <a:solidFill>
                  <a:schemeClr val="tx1"/>
                </a:solidFill>
              </a:rPr>
              <a:t>90% of these male business people own houses, showcasing their inclination towards property ownership and long-term stability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Residential </a:t>
            </a:r>
            <a:r>
              <a:rPr lang="en-US" sz="1300" dirty="0">
                <a:solidFill>
                  <a:srgbClr val="C00000"/>
                </a:solidFill>
              </a:rPr>
              <a:t>Stability</a:t>
            </a:r>
            <a:r>
              <a:rPr lang="en-US" sz="1300" dirty="0" smtClean="0">
                <a:solidFill>
                  <a:schemeClr val="tx1"/>
                </a:solidFill>
              </a:rPr>
              <a:t>:		A </a:t>
            </a:r>
            <a:r>
              <a:rPr lang="en-US" sz="1300" dirty="0">
                <a:solidFill>
                  <a:schemeClr val="tx1"/>
                </a:solidFill>
              </a:rPr>
              <a:t>significant portion, over 26%, of individuals in this age group have been living in their current houses for 15 years or more, indicating their commitment to a familiar and established environment</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Home Size and </a:t>
            </a:r>
            <a:r>
              <a:rPr lang="en-US" sz="1300" dirty="0">
                <a:solidFill>
                  <a:srgbClr val="C00000"/>
                </a:solidFill>
              </a:rPr>
              <a:t>Age</a:t>
            </a:r>
            <a:r>
              <a:rPr lang="en-US" sz="1300" dirty="0" smtClean="0">
                <a:solidFill>
                  <a:schemeClr val="tx1"/>
                </a:solidFill>
              </a:rPr>
              <a:t>:		Approximately </a:t>
            </a:r>
            <a:r>
              <a:rPr lang="en-US" sz="1300" dirty="0">
                <a:solidFill>
                  <a:schemeClr val="tx1"/>
                </a:solidFill>
              </a:rPr>
              <a:t>30% of their houses range from 2000 square feet to 3000 square feet, providing ample space for comfortable living and potential home offices or workspaces. Moreover, around 17% of this age group have houses that were built 20 years ago, indicating a preference for more mature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House Market </a:t>
            </a:r>
            <a:r>
              <a:rPr lang="en-US" sz="1300" dirty="0">
                <a:solidFill>
                  <a:srgbClr val="C00000"/>
                </a:solidFill>
              </a:rPr>
              <a:t>Value</a:t>
            </a:r>
            <a:r>
              <a:rPr lang="en-US" sz="1300" dirty="0" smtClean="0">
                <a:solidFill>
                  <a:schemeClr val="tx1"/>
                </a:solidFill>
              </a:rPr>
              <a:t>:	For </a:t>
            </a:r>
            <a:r>
              <a:rPr lang="en-US" sz="1300" dirty="0">
                <a:solidFill>
                  <a:schemeClr val="tx1"/>
                </a:solidFill>
              </a:rPr>
              <a:t>24% of individuals in this group, their houses have a market value of $1,000,000 or more, reflecting their investment in high-value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Occupation</a:t>
            </a:r>
            <a:r>
              <a:rPr lang="en-US" sz="1300" dirty="0" smtClean="0">
                <a:solidFill>
                  <a:schemeClr val="tx1"/>
                </a:solidFill>
              </a:rPr>
              <a:t>:	Approximately </a:t>
            </a:r>
            <a:r>
              <a:rPr lang="en-US" sz="1300" dirty="0">
                <a:solidFill>
                  <a:schemeClr val="tx1"/>
                </a:solidFill>
              </a:rPr>
              <a:t>30% of individuals in this age group are engaged in professional/technical roles, indicating their expertise and involvement in specialized fields. Additionally, around 15% of them work in white-collar or clerical positions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Ethnicity</a:t>
            </a:r>
            <a:r>
              <a:rPr lang="en-US" sz="1300" dirty="0" smtClean="0">
                <a:solidFill>
                  <a:schemeClr val="tx1"/>
                </a:solidFill>
              </a:rPr>
              <a:t>:	In </a:t>
            </a:r>
            <a:r>
              <a:rPr lang="en-US" sz="1300" dirty="0">
                <a:solidFill>
                  <a:schemeClr val="tx1"/>
                </a:solidFill>
              </a:rPr>
              <a:t>terms of ethnicity, approximately 72% of individuals in this age group identify as white or belonging to other ethnic groups, while approximately 11% are Asian</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Income</a:t>
            </a:r>
            <a:r>
              <a:rPr lang="en-US" sz="1300" dirty="0" smtClean="0">
                <a:solidFill>
                  <a:schemeClr val="tx1"/>
                </a:solidFill>
              </a:rPr>
              <a:t>:	The </a:t>
            </a:r>
            <a:r>
              <a:rPr lang="en-US" sz="1300" dirty="0">
                <a:solidFill>
                  <a:schemeClr val="tx1"/>
                </a:solidFill>
              </a:rPr>
              <a:t>income range for this group starts at $62,000, indicating a stable financial status and potential for higher earnings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Family </a:t>
            </a:r>
            <a:r>
              <a:rPr lang="en-US" sz="1300" dirty="0">
                <a:solidFill>
                  <a:srgbClr val="C00000"/>
                </a:solidFill>
              </a:rPr>
              <a:t>Status</a:t>
            </a:r>
            <a:r>
              <a:rPr lang="en-US" sz="1300" dirty="0" smtClean="0">
                <a:solidFill>
                  <a:schemeClr val="tx1"/>
                </a:solidFill>
              </a:rPr>
              <a:t>:	A </a:t>
            </a:r>
            <a:r>
              <a:rPr lang="en-US" sz="1300" dirty="0">
                <a:solidFill>
                  <a:schemeClr val="tx1"/>
                </a:solidFill>
              </a:rPr>
              <a:t>significant proportion, approximately 66%, of individuals in this age group do not have children. This suggests a focus on their careers and personal pursuits.</a:t>
            </a: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608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4</a:t>
            </a:r>
            <a:r>
              <a:rPr lang="en-US" dirty="0" smtClean="0"/>
              <a:t>5 – 54 </a:t>
            </a:r>
            <a:r>
              <a:rPr lang="en-US" dirty="0" smtClean="0"/>
              <a:t>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19% belongs to TX, 9% from FL, 7% from CA, 5% from NY, 5% from NJ, 5% from CO and rest from other states.</a:t>
            </a:r>
          </a:p>
          <a:p>
            <a:pPr algn="just">
              <a:lnSpc>
                <a:spcPct val="100000"/>
              </a:lnSpc>
            </a:pPr>
            <a:r>
              <a:rPr lang="en-US" sz="1600" dirty="0" smtClean="0"/>
              <a:t>Over 90% are using BMW (X5) bike.</a:t>
            </a:r>
          </a:p>
          <a:p>
            <a:pPr algn="just">
              <a:lnSpc>
                <a:spcPct val="100000"/>
              </a:lnSpc>
            </a:pPr>
            <a:r>
              <a:rPr lang="en-US" sz="1600" dirty="0" smtClean="0"/>
              <a:t>Over </a:t>
            </a:r>
            <a:r>
              <a:rPr lang="en-US" sz="1600" dirty="0" smtClean="0"/>
              <a:t>91% </a:t>
            </a:r>
            <a:r>
              <a:rPr lang="en-US" sz="1600" dirty="0" smtClean="0"/>
              <a:t>of this group own houses.</a:t>
            </a:r>
          </a:p>
          <a:p>
            <a:pPr algn="just">
              <a:lnSpc>
                <a:spcPct val="100000"/>
              </a:lnSpc>
            </a:pPr>
            <a:r>
              <a:rPr lang="en-US" sz="1600" dirty="0" smtClean="0"/>
              <a:t>Over </a:t>
            </a:r>
            <a:r>
              <a:rPr lang="en-US" sz="1600" dirty="0" smtClean="0"/>
              <a:t>30% </a:t>
            </a:r>
            <a:r>
              <a:rPr lang="en-US" sz="1600" dirty="0" smtClean="0"/>
              <a:t>of these people living in their houses/ homes for last 15+ years.</a:t>
            </a:r>
          </a:p>
          <a:p>
            <a:pPr algn="just">
              <a:lnSpc>
                <a:spcPct val="100000"/>
              </a:lnSpc>
            </a:pPr>
            <a:r>
              <a:rPr lang="en-US" sz="1600" dirty="0" smtClean="0"/>
              <a:t>Over </a:t>
            </a:r>
            <a:r>
              <a:rPr lang="en-US" sz="1600" dirty="0" smtClean="0"/>
              <a:t>31% </a:t>
            </a:r>
            <a:r>
              <a:rPr lang="en-US" sz="1600" dirty="0" smtClean="0"/>
              <a:t>of these peoples’ houses are from 2000 </a:t>
            </a:r>
            <a:r>
              <a:rPr lang="en-US" sz="1600" dirty="0" err="1" smtClean="0"/>
              <a:t>Sq</a:t>
            </a:r>
            <a:r>
              <a:rPr lang="en-US" sz="1600" dirty="0" smtClean="0"/>
              <a:t> </a:t>
            </a:r>
            <a:r>
              <a:rPr lang="en-US" sz="1600" dirty="0" err="1" smtClean="0"/>
              <a:t>ft</a:t>
            </a:r>
            <a:r>
              <a:rPr lang="en-US" sz="1600" dirty="0" smtClean="0"/>
              <a:t> to 3000 </a:t>
            </a:r>
            <a:r>
              <a:rPr lang="en-US" sz="1600" dirty="0" err="1" smtClean="0"/>
              <a:t>Sq</a:t>
            </a:r>
            <a:r>
              <a:rPr lang="en-US" sz="1600" dirty="0" smtClean="0"/>
              <a:t> ft.</a:t>
            </a:r>
          </a:p>
          <a:p>
            <a:pPr algn="just">
              <a:lnSpc>
                <a:spcPct val="100000"/>
              </a:lnSpc>
            </a:pPr>
            <a:r>
              <a:rPr lang="en-US" sz="1600" dirty="0" smtClean="0"/>
              <a:t>Over 17% of this age group have houses built 20 years ago.</a:t>
            </a:r>
          </a:p>
          <a:p>
            <a:pPr algn="just">
              <a:lnSpc>
                <a:spcPct val="100000"/>
              </a:lnSpc>
            </a:pPr>
            <a:r>
              <a:rPr lang="en-US" sz="1600" dirty="0" smtClean="0"/>
              <a:t>House market value of these houses (for </a:t>
            </a:r>
            <a:r>
              <a:rPr lang="en-US" sz="1600" dirty="0" smtClean="0"/>
              <a:t>27% </a:t>
            </a:r>
            <a:r>
              <a:rPr lang="en-US" sz="1600" dirty="0" smtClean="0"/>
              <a:t>people) is from </a:t>
            </a:r>
            <a:r>
              <a:rPr lang="en-US" sz="1600" dirty="0" smtClean="0"/>
              <a:t>$500,000 to $1,000,000</a:t>
            </a:r>
            <a:r>
              <a:rPr lang="en-US" sz="1600" dirty="0" smtClean="0"/>
              <a:t>+.</a:t>
            </a:r>
          </a:p>
          <a:p>
            <a:pPr algn="just">
              <a:lnSpc>
                <a:spcPct val="100000"/>
              </a:lnSpc>
            </a:pPr>
            <a:r>
              <a:rPr lang="en-US" sz="1600" dirty="0" smtClean="0"/>
              <a:t>29% </a:t>
            </a:r>
            <a:r>
              <a:rPr lang="en-US" sz="1600" dirty="0" smtClean="0"/>
              <a:t>people are professional/ technical, while </a:t>
            </a:r>
            <a:r>
              <a:rPr lang="en-US" sz="1600" dirty="0" smtClean="0"/>
              <a:t>17% </a:t>
            </a:r>
            <a:r>
              <a:rPr lang="en-US" sz="1600" dirty="0" smtClean="0"/>
              <a:t>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23" name="Content Placeholder 3">
            <a:extLst>
              <a:ext uri="{FF2B5EF4-FFF2-40B4-BE49-F238E27FC236}">
                <a16:creationId xmlns="" xmlns:a16="http://schemas.microsoft.com/office/drawing/2014/main" id="{1B985107-F270-3F67-CEB4-626EF1587CFB}"/>
              </a:ext>
            </a:extLst>
          </p:cNvPr>
          <p:cNvPicPr>
            <a:picLocks noChangeAspect="1"/>
          </p:cNvPicPr>
          <p:nvPr/>
        </p:nvPicPr>
        <p:blipFill>
          <a:blip r:embed="rId3"/>
          <a:stretch>
            <a:fillRect/>
          </a:stretch>
        </p:blipFill>
        <p:spPr>
          <a:xfrm>
            <a:off x="9205784" y="1"/>
            <a:ext cx="2986216" cy="2422522"/>
          </a:xfrm>
          <a:prstGeom prst="rect">
            <a:avLst/>
          </a:prstGeom>
          <a:noFill/>
          <a:ln>
            <a:noFill/>
          </a:ln>
        </p:spPr>
      </p:pic>
      <p:pic>
        <p:nvPicPr>
          <p:cNvPr id="27" name="Content Placeholder 3">
            <a:extLst>
              <a:ext uri="{FF2B5EF4-FFF2-40B4-BE49-F238E27FC236}">
                <a16:creationId xmlns="" xmlns:a16="http://schemas.microsoft.com/office/drawing/2014/main" id="{AE2E4C3C-E955-7120-5ECF-9627B94C17B0}"/>
              </a:ext>
            </a:extLst>
          </p:cNvPr>
          <p:cNvPicPr>
            <a:picLocks noChangeAspect="1"/>
          </p:cNvPicPr>
          <p:nvPr/>
        </p:nvPicPr>
        <p:blipFill>
          <a:blip r:embed="rId4"/>
          <a:stretch>
            <a:fillRect/>
          </a:stretch>
        </p:blipFill>
        <p:spPr>
          <a:xfrm>
            <a:off x="6395087" y="0"/>
            <a:ext cx="2810697" cy="2333023"/>
          </a:xfrm>
          <a:prstGeom prst="rect">
            <a:avLst/>
          </a:prstGeom>
          <a:noFill/>
          <a:ln>
            <a:noFill/>
          </a:ln>
        </p:spPr>
      </p:pic>
      <p:pic>
        <p:nvPicPr>
          <p:cNvPr id="28" name="Content Placeholder 3">
            <a:extLst>
              <a:ext uri="{FF2B5EF4-FFF2-40B4-BE49-F238E27FC236}">
                <a16:creationId xmlns="" xmlns:a16="http://schemas.microsoft.com/office/drawing/2014/main" id="{2AAF43F5-59E6-658B-3884-A95AC11EB023}"/>
              </a:ext>
            </a:extLst>
          </p:cNvPr>
          <p:cNvPicPr>
            <a:picLocks noChangeAspect="1"/>
          </p:cNvPicPr>
          <p:nvPr/>
        </p:nvPicPr>
        <p:blipFill>
          <a:blip r:embed="rId5"/>
          <a:stretch>
            <a:fillRect/>
          </a:stretch>
        </p:blipFill>
        <p:spPr>
          <a:xfrm>
            <a:off x="9205784" y="2333023"/>
            <a:ext cx="2983771" cy="2230530"/>
          </a:xfrm>
          <a:prstGeom prst="rect">
            <a:avLst/>
          </a:prstGeom>
          <a:noFill/>
          <a:ln>
            <a:noFill/>
          </a:ln>
        </p:spPr>
      </p:pic>
      <p:pic>
        <p:nvPicPr>
          <p:cNvPr id="32" name="Picture 31">
            <a:extLst>
              <a:ext uri="{FF2B5EF4-FFF2-40B4-BE49-F238E27FC236}">
                <a16:creationId xmlns="" xmlns:a16="http://schemas.microsoft.com/office/drawing/2014/main" id="{EF59CC27-0C5C-FA0F-A7AC-10AE902806AC}"/>
              </a:ext>
            </a:extLst>
          </p:cNvPr>
          <p:cNvPicPr>
            <a:picLocks noChangeAspect="1"/>
          </p:cNvPicPr>
          <p:nvPr/>
        </p:nvPicPr>
        <p:blipFill>
          <a:blip r:embed="rId6"/>
          <a:stretch>
            <a:fillRect/>
          </a:stretch>
        </p:blipFill>
        <p:spPr>
          <a:xfrm>
            <a:off x="6498794" y="2333023"/>
            <a:ext cx="2708212" cy="2230530"/>
          </a:xfrm>
          <a:prstGeom prst="rect">
            <a:avLst/>
          </a:prstGeom>
        </p:spPr>
      </p:pic>
      <p:pic>
        <p:nvPicPr>
          <p:cNvPr id="35" name="Content Placeholder 3">
            <a:extLst>
              <a:ext uri="{FF2B5EF4-FFF2-40B4-BE49-F238E27FC236}">
                <a16:creationId xmlns="" xmlns:a16="http://schemas.microsoft.com/office/drawing/2014/main" id="{53CF8BCA-6D37-C2DC-6E81-E4C1DFD87832}"/>
              </a:ext>
            </a:extLst>
          </p:cNvPr>
          <p:cNvPicPr>
            <a:picLocks noChangeAspect="1"/>
          </p:cNvPicPr>
          <p:nvPr/>
        </p:nvPicPr>
        <p:blipFill>
          <a:blip r:embed="rId7"/>
          <a:stretch>
            <a:fillRect/>
          </a:stretch>
        </p:blipFill>
        <p:spPr>
          <a:xfrm>
            <a:off x="9203339" y="4563553"/>
            <a:ext cx="2986216" cy="2294447"/>
          </a:xfrm>
          <a:prstGeom prst="rect">
            <a:avLst/>
          </a:prstGeom>
          <a:noFill/>
          <a:ln>
            <a:noFill/>
          </a:ln>
        </p:spPr>
      </p:pic>
      <p:pic>
        <p:nvPicPr>
          <p:cNvPr id="37" name="Picture 36">
            <a:extLst>
              <a:ext uri="{FF2B5EF4-FFF2-40B4-BE49-F238E27FC236}">
                <a16:creationId xmlns="" xmlns:a16="http://schemas.microsoft.com/office/drawing/2014/main" id="{96B74836-21F3-26C1-9958-22252C635DFA}"/>
              </a:ext>
            </a:extLst>
          </p:cNvPr>
          <p:cNvPicPr>
            <a:picLocks noChangeAspect="1"/>
          </p:cNvPicPr>
          <p:nvPr/>
        </p:nvPicPr>
        <p:blipFill>
          <a:blip r:embed="rId8"/>
          <a:stretch>
            <a:fillRect/>
          </a:stretch>
        </p:blipFill>
        <p:spPr>
          <a:xfrm>
            <a:off x="6292359" y="4614025"/>
            <a:ext cx="2910980" cy="2166653"/>
          </a:xfrm>
          <a:prstGeom prst="rect">
            <a:avLst/>
          </a:prstGeom>
        </p:spPr>
      </p:pic>
      <p:sp>
        <p:nvSpPr>
          <p:cNvPr id="6" name="Rectangle 5"/>
          <p:cNvSpPr/>
          <p:nvPr/>
        </p:nvSpPr>
        <p:spPr>
          <a:xfrm>
            <a:off x="6168916" y="38576"/>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39" name="Picture 38">
            <a:extLst>
              <a:ext uri="{FF2B5EF4-FFF2-40B4-BE49-F238E27FC236}">
                <a16:creationId xmlns="" xmlns:a16="http://schemas.microsoft.com/office/drawing/2014/main" id="{E38EA217-8BD8-4F28-9F4F-BACA2131DB19}"/>
              </a:ext>
            </a:extLst>
          </p:cNvPr>
          <p:cNvPicPr>
            <a:picLocks noChangeAspect="1"/>
          </p:cNvPicPr>
          <p:nvPr/>
        </p:nvPicPr>
        <p:blipFill>
          <a:blip r:embed="rId9"/>
          <a:stretch>
            <a:fillRect/>
          </a:stretch>
        </p:blipFill>
        <p:spPr>
          <a:xfrm>
            <a:off x="6561555" y="44988"/>
            <a:ext cx="5588485" cy="3448050"/>
          </a:xfrm>
          <a:prstGeom prst="rect">
            <a:avLst/>
          </a:prstGeom>
        </p:spPr>
      </p:pic>
      <p:pic>
        <p:nvPicPr>
          <p:cNvPr id="45" name="Content Placeholder 3">
            <a:extLst>
              <a:ext uri="{FF2B5EF4-FFF2-40B4-BE49-F238E27FC236}">
                <a16:creationId xmlns="" xmlns:a16="http://schemas.microsoft.com/office/drawing/2014/main" id="{CBAA52FB-D561-8ED6-76A2-09F25F6AD04A}"/>
              </a:ext>
            </a:extLst>
          </p:cNvPr>
          <p:cNvPicPr>
            <a:picLocks noChangeAspect="1"/>
          </p:cNvPicPr>
          <p:nvPr/>
        </p:nvPicPr>
        <p:blipFill>
          <a:blip r:embed="rId10"/>
          <a:stretch>
            <a:fillRect/>
          </a:stretch>
        </p:blipFill>
        <p:spPr>
          <a:xfrm>
            <a:off x="6559110" y="3448287"/>
            <a:ext cx="5555209" cy="3256296"/>
          </a:xfrm>
          <a:prstGeom prst="rect">
            <a:avLst/>
          </a:prstGeom>
          <a:noFill/>
          <a:ln>
            <a:noFill/>
          </a:ln>
        </p:spPr>
      </p:pic>
    </p:spTree>
    <p:extLst>
      <p:ext uri="{BB962C8B-B14F-4D97-AF65-F5344CB8AC3E}">
        <p14:creationId xmlns:p14="http://schemas.microsoft.com/office/powerpoint/2010/main" val="16517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4</a:t>
            </a:r>
            <a:r>
              <a:rPr lang="en-US" dirty="0" smtClean="0"/>
              <a:t>5 – 54 </a:t>
            </a:r>
            <a:r>
              <a:rPr lang="en-US" dirty="0" smtClean="0"/>
              <a:t>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250000"/>
              </a:lnSpc>
            </a:pPr>
            <a:r>
              <a:rPr lang="en-US" sz="1600" dirty="0" smtClean="0"/>
              <a:t>48% of the individuals are High School Graduates.</a:t>
            </a:r>
          </a:p>
          <a:p>
            <a:pPr algn="just">
              <a:lnSpc>
                <a:spcPct val="250000"/>
              </a:lnSpc>
            </a:pPr>
            <a:r>
              <a:rPr lang="en-US" sz="1600" dirty="0" smtClean="0"/>
              <a:t>42% of these people have no kids.</a:t>
            </a:r>
          </a:p>
          <a:p>
            <a:pPr algn="just">
              <a:lnSpc>
                <a:spcPct val="250000"/>
              </a:lnSpc>
            </a:pPr>
            <a:r>
              <a:rPr lang="en-US" sz="1600" dirty="0" smtClean="0"/>
              <a:t>Income starts with $62,000.</a:t>
            </a:r>
          </a:p>
          <a:p>
            <a:pPr algn="just">
              <a:lnSpc>
                <a:spcPct val="100000"/>
              </a:lnSpc>
            </a:pPr>
            <a:endParaRPr lang="en-US" sz="16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2146455"/>
            <a:ext cx="518160" cy="518160"/>
          </a:xfrm>
          <a:prstGeom prst="rect">
            <a:avLst/>
          </a:prstGeom>
        </p:spPr>
      </p:pic>
      <p:pic>
        <p:nvPicPr>
          <p:cNvPr id="13" name="Picture 12"/>
          <p:cNvPicPr>
            <a:picLocks noChangeAspect="1"/>
          </p:cNvPicPr>
          <p:nvPr/>
        </p:nvPicPr>
        <p:blipFill>
          <a:blip r:embed="rId2"/>
          <a:stretch>
            <a:fillRect/>
          </a:stretch>
        </p:blipFill>
        <p:spPr>
          <a:xfrm flipH="1">
            <a:off x="691513" y="2904853"/>
            <a:ext cx="518160" cy="518160"/>
          </a:xfrm>
          <a:prstGeom prst="rect">
            <a:avLst/>
          </a:prstGeom>
        </p:spPr>
      </p:pic>
      <p:pic>
        <p:nvPicPr>
          <p:cNvPr id="14" name="Picture 13"/>
          <p:cNvPicPr>
            <a:picLocks noChangeAspect="1"/>
          </p:cNvPicPr>
          <p:nvPr/>
        </p:nvPicPr>
        <p:blipFill>
          <a:blip r:embed="rId2"/>
          <a:stretch>
            <a:fillRect/>
          </a:stretch>
        </p:blipFill>
        <p:spPr>
          <a:xfrm flipH="1">
            <a:off x="691513" y="3620742"/>
            <a:ext cx="518160" cy="518160"/>
          </a:xfrm>
          <a:prstGeom prst="rect">
            <a:avLst/>
          </a:prstGeom>
        </p:spPr>
      </p:pic>
      <p:pic>
        <p:nvPicPr>
          <p:cNvPr id="15" name="Picture 14">
            <a:extLst>
              <a:ext uri="{FF2B5EF4-FFF2-40B4-BE49-F238E27FC236}">
                <a16:creationId xmlns="" xmlns:a16="http://schemas.microsoft.com/office/drawing/2014/main" id="{FA48F6E1-B263-AE79-5D7B-0DC30E68C736}"/>
              </a:ext>
            </a:extLst>
          </p:cNvPr>
          <p:cNvPicPr>
            <a:picLocks noChangeAspect="1"/>
          </p:cNvPicPr>
          <p:nvPr/>
        </p:nvPicPr>
        <p:blipFill>
          <a:blip r:embed="rId3"/>
          <a:stretch>
            <a:fillRect/>
          </a:stretch>
        </p:blipFill>
        <p:spPr>
          <a:xfrm>
            <a:off x="7710617" y="1"/>
            <a:ext cx="4467571" cy="3521676"/>
          </a:xfrm>
          <a:prstGeom prst="rect">
            <a:avLst/>
          </a:prstGeom>
        </p:spPr>
      </p:pic>
      <p:pic>
        <p:nvPicPr>
          <p:cNvPr id="18" name="Picture 17">
            <a:extLst>
              <a:ext uri="{FF2B5EF4-FFF2-40B4-BE49-F238E27FC236}">
                <a16:creationId xmlns="" xmlns:a16="http://schemas.microsoft.com/office/drawing/2014/main" id="{33F8390A-AF74-47AE-2261-07B47D59CB4F}"/>
              </a:ext>
            </a:extLst>
          </p:cNvPr>
          <p:cNvPicPr>
            <a:picLocks noChangeAspect="1"/>
          </p:cNvPicPr>
          <p:nvPr/>
        </p:nvPicPr>
        <p:blipFill>
          <a:blip r:embed="rId4"/>
          <a:stretch>
            <a:fillRect/>
          </a:stretch>
        </p:blipFill>
        <p:spPr>
          <a:xfrm>
            <a:off x="3892378" y="3558136"/>
            <a:ext cx="3818240" cy="3151583"/>
          </a:xfrm>
          <a:prstGeom prst="rect">
            <a:avLst/>
          </a:prstGeom>
        </p:spPr>
      </p:pic>
      <p:pic>
        <p:nvPicPr>
          <p:cNvPr id="19" name="Content Placeholder 3">
            <a:extLst>
              <a:ext uri="{FF2B5EF4-FFF2-40B4-BE49-F238E27FC236}">
                <a16:creationId xmlns="" xmlns:a16="http://schemas.microsoft.com/office/drawing/2014/main" id="{A5D0B8DB-62BA-FCD1-42D5-AC2E878348E6}"/>
              </a:ext>
            </a:extLst>
          </p:cNvPr>
          <p:cNvPicPr>
            <a:picLocks noChangeAspect="1"/>
          </p:cNvPicPr>
          <p:nvPr/>
        </p:nvPicPr>
        <p:blipFill>
          <a:blip r:embed="rId5"/>
          <a:stretch>
            <a:fillRect/>
          </a:stretch>
        </p:blipFill>
        <p:spPr>
          <a:xfrm>
            <a:off x="7710617" y="3558136"/>
            <a:ext cx="4481384" cy="3299863"/>
          </a:xfrm>
          <a:prstGeom prst="rect">
            <a:avLst/>
          </a:prstGeom>
          <a:noFill/>
          <a:ln>
            <a:noFill/>
          </a:ln>
        </p:spPr>
      </p:pic>
    </p:spTree>
    <p:extLst>
      <p:ext uri="{BB962C8B-B14F-4D97-AF65-F5344CB8AC3E}">
        <p14:creationId xmlns:p14="http://schemas.microsoft.com/office/powerpoint/2010/main" val="205014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Clustering</a:t>
            </a:r>
            <a:br>
              <a:rPr lang="en-US" dirty="0" smtClean="0"/>
            </a:br>
            <a:r>
              <a:rPr lang="en-US" dirty="0" smtClean="0"/>
              <a:t>45 </a:t>
            </a:r>
            <a:r>
              <a:rPr lang="en-US" dirty="0" smtClean="0"/>
              <a:t>– </a:t>
            </a:r>
            <a:r>
              <a:rPr lang="en-US" dirty="0" smtClean="0"/>
              <a:t>54 Female </a:t>
            </a:r>
            <a:r>
              <a:rPr lang="en-US" dirty="0" smtClean="0"/>
              <a:t>– Profile</a:t>
            </a:r>
            <a:endParaRPr lang="" dirty="0"/>
          </a:p>
        </p:txBody>
      </p:sp>
      <p:sp>
        <p:nvSpPr>
          <p:cNvPr id="3" name="Text Placeholder 2"/>
          <p:cNvSpPr>
            <a:spLocks noGrp="1"/>
          </p:cNvSpPr>
          <p:nvPr>
            <p:ph type="body" idx="1"/>
          </p:nvPr>
        </p:nvSpPr>
        <p:spPr>
          <a:xfrm>
            <a:off x="331572" y="1587201"/>
            <a:ext cx="11528853" cy="5032375"/>
          </a:xfrm>
        </p:spPr>
        <p:txBody>
          <a:bodyPr>
            <a:noAutofit/>
          </a:bodyPr>
          <a:lstStyle/>
          <a:p>
            <a:pPr algn="just">
              <a:lnSpc>
                <a:spcPct val="100000"/>
              </a:lnSpc>
            </a:pPr>
            <a:r>
              <a:rPr lang="en-US" sz="1300" dirty="0">
                <a:solidFill>
                  <a:srgbClr val="C00000"/>
                </a:solidFill>
              </a:rPr>
              <a:t>Geographic </a:t>
            </a:r>
            <a:r>
              <a:rPr lang="en-US" sz="1300" dirty="0" smtClean="0">
                <a:solidFill>
                  <a:srgbClr val="C00000"/>
                </a:solidFill>
              </a:rPr>
              <a:t>Distribution</a:t>
            </a:r>
            <a:r>
              <a:rPr lang="en-US" sz="1300" dirty="0" smtClean="0">
                <a:solidFill>
                  <a:schemeClr val="tx1"/>
                </a:solidFill>
              </a:rPr>
              <a:t>:	This </a:t>
            </a:r>
            <a:r>
              <a:rPr lang="en-US" sz="1300" dirty="0">
                <a:solidFill>
                  <a:schemeClr val="tx1"/>
                </a:solidFill>
              </a:rPr>
              <a:t>age group of business people is distributed across various states in the United States. Approximately 19% of them belong to Texas (TX), 9% are from Florida (FL), 7% from California (CA), 5% from New York (NY), 5% from New Jersey (NJ), 5% from Colorado (CO), and the rest are from other states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Preferred Car Make and </a:t>
            </a:r>
            <a:r>
              <a:rPr lang="en-US" sz="1300" dirty="0">
                <a:solidFill>
                  <a:srgbClr val="C00000"/>
                </a:solidFill>
              </a:rPr>
              <a:t>Model</a:t>
            </a:r>
            <a:r>
              <a:rPr lang="en-US" sz="1300" dirty="0" smtClean="0">
                <a:solidFill>
                  <a:schemeClr val="tx1"/>
                </a:solidFill>
              </a:rPr>
              <a:t>:	The </a:t>
            </a:r>
            <a:r>
              <a:rPr lang="en-US" sz="1300" dirty="0">
                <a:solidFill>
                  <a:schemeClr val="tx1"/>
                </a:solidFill>
              </a:rPr>
              <a:t>majority of individuals in this age group, over 90%, use BMW bikes, with the X5 model being the most popular choice. This preference showcases their affinity for high-quality and prestigious motorcycles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Housing and Property </a:t>
            </a:r>
            <a:r>
              <a:rPr lang="en-US" sz="1300" dirty="0">
                <a:solidFill>
                  <a:srgbClr val="C00000"/>
                </a:solidFill>
              </a:rPr>
              <a:t>Ownership</a:t>
            </a:r>
            <a:r>
              <a:rPr lang="en-US" sz="1300" dirty="0" smtClean="0">
                <a:solidFill>
                  <a:schemeClr val="tx1"/>
                </a:solidFill>
              </a:rPr>
              <a:t>:		Over </a:t>
            </a:r>
            <a:r>
              <a:rPr lang="en-US" sz="1300" dirty="0">
                <a:solidFill>
                  <a:schemeClr val="tx1"/>
                </a:solidFill>
              </a:rPr>
              <a:t>91% of these female business people own houses, indicating their inclination towards property ownership and long-term </a:t>
            </a:r>
            <a:r>
              <a:rPr lang="en-US" sz="1300" dirty="0" smtClean="0">
                <a:solidFill>
                  <a:schemeClr val="tx1"/>
                </a:solidFill>
              </a:rPr>
              <a:t>stability</a:t>
            </a:r>
            <a:endParaRPr lang="en-US" sz="1300" dirty="0">
              <a:solidFill>
                <a:schemeClr val="tx1"/>
              </a:solidFill>
            </a:endParaRPr>
          </a:p>
          <a:p>
            <a:pPr algn="just">
              <a:lnSpc>
                <a:spcPct val="100000"/>
              </a:lnSpc>
            </a:pPr>
            <a:r>
              <a:rPr lang="en-US" sz="1300" dirty="0">
                <a:solidFill>
                  <a:srgbClr val="C00000"/>
                </a:solidFill>
              </a:rPr>
              <a:t>Residential </a:t>
            </a:r>
            <a:r>
              <a:rPr lang="en-US" sz="1300" dirty="0">
                <a:solidFill>
                  <a:srgbClr val="C00000"/>
                </a:solidFill>
              </a:rPr>
              <a:t>Stability</a:t>
            </a:r>
            <a:r>
              <a:rPr lang="en-US" sz="1300" dirty="0" smtClean="0">
                <a:solidFill>
                  <a:schemeClr val="tx1"/>
                </a:solidFill>
              </a:rPr>
              <a:t>:		A </a:t>
            </a:r>
            <a:r>
              <a:rPr lang="en-US" sz="1300" dirty="0">
                <a:solidFill>
                  <a:schemeClr val="tx1"/>
                </a:solidFill>
              </a:rPr>
              <a:t>significant portion, over 30%, of individuals in this age group have been living in their current houses for 15 years or more, demonstrating their commitment to a familiar and established environment</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Home Size and </a:t>
            </a:r>
            <a:r>
              <a:rPr lang="en-US" sz="1300" dirty="0">
                <a:solidFill>
                  <a:srgbClr val="C00000"/>
                </a:solidFill>
              </a:rPr>
              <a:t>Age</a:t>
            </a:r>
            <a:r>
              <a:rPr lang="en-US" sz="1300" dirty="0" smtClean="0">
                <a:solidFill>
                  <a:schemeClr val="tx1"/>
                </a:solidFill>
              </a:rPr>
              <a:t>:		Approximately </a:t>
            </a:r>
            <a:r>
              <a:rPr lang="en-US" sz="1300" dirty="0">
                <a:solidFill>
                  <a:schemeClr val="tx1"/>
                </a:solidFill>
              </a:rPr>
              <a:t>31% of their houses range from 2000 square feet to 3000 square feet, providing ample space for comfortable living and potential home offices or workspaces. Moreover, around 17% of this age group have houses that were built 20 years ago, indicating a preference for more mature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House Market </a:t>
            </a:r>
            <a:r>
              <a:rPr lang="en-US" sz="1300" dirty="0">
                <a:solidFill>
                  <a:srgbClr val="C00000"/>
                </a:solidFill>
              </a:rPr>
              <a:t>Value</a:t>
            </a:r>
            <a:r>
              <a:rPr lang="en-US" sz="1300" dirty="0" smtClean="0">
                <a:solidFill>
                  <a:schemeClr val="tx1"/>
                </a:solidFill>
              </a:rPr>
              <a:t>:	For </a:t>
            </a:r>
            <a:r>
              <a:rPr lang="en-US" sz="1300" dirty="0">
                <a:solidFill>
                  <a:schemeClr val="tx1"/>
                </a:solidFill>
              </a:rPr>
              <a:t>27% of individuals in this group, their houses have a market value ranging from $500,000 to $1,000,000 or more, reflecting their investment in valuable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Occupation</a:t>
            </a:r>
            <a:r>
              <a:rPr lang="en-US" sz="1300" dirty="0" smtClean="0">
                <a:solidFill>
                  <a:schemeClr val="tx1"/>
                </a:solidFill>
              </a:rPr>
              <a:t>:	Approximately </a:t>
            </a:r>
            <a:r>
              <a:rPr lang="en-US" sz="1300" dirty="0">
                <a:solidFill>
                  <a:schemeClr val="tx1"/>
                </a:solidFill>
              </a:rPr>
              <a:t>29% of individuals in this age group are engaged in professional/technical roles, indicating their expertise and involvement in specialized fields. Additionally, around 17% of them work in white-collar or clerical positions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smtClean="0">
                <a:solidFill>
                  <a:schemeClr val="tx1"/>
                </a:solidFill>
              </a:rPr>
              <a:t>Education:	Among </a:t>
            </a:r>
            <a:r>
              <a:rPr lang="en-US" sz="1300" dirty="0">
                <a:solidFill>
                  <a:schemeClr val="tx1"/>
                </a:solidFill>
              </a:rPr>
              <a:t>this group, approximately 48% of the individuals are high school graduates, highlighting their level of education and qualification</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Family</a:t>
            </a:r>
            <a:r>
              <a:rPr lang="en-US" sz="1300" dirty="0">
                <a:solidFill>
                  <a:schemeClr val="tx1"/>
                </a:solidFill>
              </a:rPr>
              <a:t> </a:t>
            </a:r>
            <a:r>
              <a:rPr lang="en-US" sz="1300" dirty="0">
                <a:solidFill>
                  <a:srgbClr val="C00000"/>
                </a:solidFill>
              </a:rPr>
              <a:t>Status</a:t>
            </a:r>
            <a:r>
              <a:rPr lang="en-US" sz="1300" dirty="0" smtClean="0">
                <a:solidFill>
                  <a:schemeClr val="tx1"/>
                </a:solidFill>
              </a:rPr>
              <a:t>:	Around </a:t>
            </a:r>
            <a:r>
              <a:rPr lang="en-US" sz="1300" dirty="0">
                <a:solidFill>
                  <a:schemeClr val="tx1"/>
                </a:solidFill>
              </a:rPr>
              <a:t>42% of individuals in this age group do not have children, suggesting a focus on their careers and personal pursuits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Income</a:t>
            </a:r>
            <a:r>
              <a:rPr lang="en-US" sz="1300" dirty="0" smtClean="0">
                <a:solidFill>
                  <a:schemeClr val="tx1"/>
                </a:solidFill>
              </a:rPr>
              <a:t>:	The </a:t>
            </a:r>
            <a:r>
              <a:rPr lang="en-US" sz="1300" dirty="0">
                <a:solidFill>
                  <a:schemeClr val="tx1"/>
                </a:solidFill>
              </a:rPr>
              <a:t>income range for this group starts at $62,000, indicating a stable financial status and potential for higher earnings.</a:t>
            </a: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6886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5</a:t>
            </a:r>
            <a:r>
              <a:rPr lang="en-US" dirty="0" smtClean="0"/>
              <a:t>5 </a:t>
            </a:r>
            <a:r>
              <a:rPr lang="en-US" dirty="0" smtClean="0"/>
              <a:t>– </a:t>
            </a:r>
            <a:r>
              <a:rPr lang="en-US" dirty="0" smtClean="0"/>
              <a:t>64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a:t>
            </a:r>
            <a:r>
              <a:rPr lang="en-US" sz="1600" dirty="0" smtClean="0"/>
              <a:t>17% </a:t>
            </a:r>
            <a:r>
              <a:rPr lang="en-US" sz="1600" dirty="0" smtClean="0"/>
              <a:t>belongs to TX, 9% from FL, 7% from CA, </a:t>
            </a:r>
            <a:r>
              <a:rPr lang="en-US" sz="1600" dirty="0" smtClean="0"/>
              <a:t>6% </a:t>
            </a:r>
            <a:r>
              <a:rPr lang="en-US" sz="1600" dirty="0" smtClean="0"/>
              <a:t>from NY, 5% from NJ, </a:t>
            </a:r>
            <a:r>
              <a:rPr lang="en-US" sz="1600" dirty="0" smtClean="0"/>
              <a:t>4% </a:t>
            </a:r>
            <a:r>
              <a:rPr lang="en-US" sz="1600" dirty="0" smtClean="0"/>
              <a:t>from CO and rest from other states.</a:t>
            </a:r>
          </a:p>
          <a:p>
            <a:pPr algn="just">
              <a:lnSpc>
                <a:spcPct val="100000"/>
              </a:lnSpc>
            </a:pPr>
            <a:r>
              <a:rPr lang="en-US" sz="1600" dirty="0" smtClean="0"/>
              <a:t>Over 90% are using BMW (X5) bike.</a:t>
            </a:r>
          </a:p>
          <a:p>
            <a:pPr algn="just">
              <a:lnSpc>
                <a:spcPct val="100000"/>
              </a:lnSpc>
            </a:pPr>
            <a:r>
              <a:rPr lang="en-US" sz="1600" dirty="0" smtClean="0"/>
              <a:t>Over </a:t>
            </a:r>
            <a:r>
              <a:rPr lang="en-US" sz="1600" dirty="0" smtClean="0"/>
              <a:t>91% </a:t>
            </a:r>
            <a:r>
              <a:rPr lang="en-US" sz="1600" dirty="0" smtClean="0"/>
              <a:t>of this group own houses.</a:t>
            </a:r>
          </a:p>
          <a:p>
            <a:pPr algn="just">
              <a:lnSpc>
                <a:spcPct val="100000"/>
              </a:lnSpc>
            </a:pPr>
            <a:r>
              <a:rPr lang="en-US" sz="1600" dirty="0" smtClean="0"/>
              <a:t>Over </a:t>
            </a:r>
            <a:r>
              <a:rPr lang="en-US" sz="1600" dirty="0" smtClean="0"/>
              <a:t>41% </a:t>
            </a:r>
            <a:r>
              <a:rPr lang="en-US" sz="1600" dirty="0" smtClean="0"/>
              <a:t>of these people living in their houses/ homes for last 15+ years.</a:t>
            </a:r>
          </a:p>
          <a:p>
            <a:pPr algn="just">
              <a:lnSpc>
                <a:spcPct val="100000"/>
              </a:lnSpc>
            </a:pPr>
            <a:r>
              <a:rPr lang="en-US" sz="1600" dirty="0" smtClean="0"/>
              <a:t>Up to 45% </a:t>
            </a:r>
            <a:r>
              <a:rPr lang="en-US" sz="1600" dirty="0" smtClean="0"/>
              <a:t>of these peoples’ houses are from 2000 </a:t>
            </a:r>
            <a:r>
              <a:rPr lang="en-US" sz="1600" dirty="0" err="1" smtClean="0"/>
              <a:t>Sq</a:t>
            </a:r>
            <a:r>
              <a:rPr lang="en-US" sz="1600" dirty="0" smtClean="0"/>
              <a:t> </a:t>
            </a:r>
            <a:r>
              <a:rPr lang="en-US" sz="1600" dirty="0" err="1" smtClean="0"/>
              <a:t>ft</a:t>
            </a:r>
            <a:r>
              <a:rPr lang="en-US" sz="1600" dirty="0" smtClean="0"/>
              <a:t> to </a:t>
            </a:r>
            <a:r>
              <a:rPr lang="en-US" sz="1600" dirty="0" smtClean="0"/>
              <a:t>3500 </a:t>
            </a:r>
            <a:r>
              <a:rPr lang="en-US" sz="1600" dirty="0" err="1" smtClean="0"/>
              <a:t>Sq</a:t>
            </a:r>
            <a:r>
              <a:rPr lang="en-US" sz="1600" dirty="0" smtClean="0"/>
              <a:t> ft.</a:t>
            </a:r>
          </a:p>
          <a:p>
            <a:pPr algn="just">
              <a:lnSpc>
                <a:spcPct val="100000"/>
              </a:lnSpc>
            </a:pPr>
            <a:r>
              <a:rPr lang="en-US" sz="1600" dirty="0" smtClean="0"/>
              <a:t>Over </a:t>
            </a:r>
            <a:r>
              <a:rPr lang="en-US" sz="1600" dirty="0" smtClean="0"/>
              <a:t>15% </a:t>
            </a:r>
            <a:r>
              <a:rPr lang="en-US" sz="1600" dirty="0" smtClean="0"/>
              <a:t>of this age group have houses built 20 years ago.</a:t>
            </a:r>
          </a:p>
          <a:p>
            <a:pPr algn="just">
              <a:lnSpc>
                <a:spcPct val="100000"/>
              </a:lnSpc>
            </a:pPr>
            <a:r>
              <a:rPr lang="en-US" sz="1600" dirty="0" smtClean="0"/>
              <a:t>House market value of these houses (for </a:t>
            </a:r>
            <a:r>
              <a:rPr lang="en-US" sz="1600" dirty="0" smtClean="0"/>
              <a:t>25% </a:t>
            </a:r>
            <a:r>
              <a:rPr lang="en-US" sz="1600" dirty="0" smtClean="0"/>
              <a:t>people) is </a:t>
            </a:r>
            <a:r>
              <a:rPr lang="en-US" sz="1600" dirty="0" smtClean="0"/>
              <a:t>$1,000,000</a:t>
            </a:r>
            <a:r>
              <a:rPr lang="en-US" sz="1600" dirty="0" smtClean="0"/>
              <a:t>+.</a:t>
            </a:r>
          </a:p>
          <a:p>
            <a:pPr algn="just">
              <a:lnSpc>
                <a:spcPct val="100000"/>
              </a:lnSpc>
            </a:pPr>
            <a:r>
              <a:rPr lang="en-US" sz="1600" dirty="0" smtClean="0"/>
              <a:t>33% </a:t>
            </a:r>
            <a:r>
              <a:rPr lang="en-US" sz="1600" dirty="0" smtClean="0"/>
              <a:t>people are professional/ technical, while </a:t>
            </a:r>
            <a:r>
              <a:rPr lang="en-US" sz="1600" dirty="0" smtClean="0"/>
              <a:t>15% </a:t>
            </a:r>
            <a:r>
              <a:rPr lang="en-US" sz="1600" dirty="0" smtClean="0"/>
              <a:t>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24" name="Content Placeholder 3">
            <a:extLst>
              <a:ext uri="{FF2B5EF4-FFF2-40B4-BE49-F238E27FC236}">
                <a16:creationId xmlns="" xmlns:a16="http://schemas.microsoft.com/office/drawing/2014/main" id="{DADA4C18-5273-3E93-1049-6BC5DE19CB46}"/>
              </a:ext>
            </a:extLst>
          </p:cNvPr>
          <p:cNvPicPr>
            <a:picLocks noChangeAspect="1"/>
          </p:cNvPicPr>
          <p:nvPr/>
        </p:nvPicPr>
        <p:blipFill>
          <a:blip r:embed="rId3"/>
          <a:stretch>
            <a:fillRect/>
          </a:stretch>
        </p:blipFill>
        <p:spPr>
          <a:xfrm>
            <a:off x="9514703" y="1"/>
            <a:ext cx="2677297" cy="2422522"/>
          </a:xfrm>
          <a:prstGeom prst="rect">
            <a:avLst/>
          </a:prstGeom>
          <a:noFill/>
          <a:ln>
            <a:noFill/>
          </a:ln>
        </p:spPr>
      </p:pic>
      <p:pic>
        <p:nvPicPr>
          <p:cNvPr id="31" name="Content Placeholder 3">
            <a:extLst>
              <a:ext uri="{FF2B5EF4-FFF2-40B4-BE49-F238E27FC236}">
                <a16:creationId xmlns="" xmlns:a16="http://schemas.microsoft.com/office/drawing/2014/main" id="{085A947F-353B-B44A-BB88-BCD668446DB8}"/>
              </a:ext>
            </a:extLst>
          </p:cNvPr>
          <p:cNvPicPr>
            <a:picLocks noChangeAspect="1"/>
          </p:cNvPicPr>
          <p:nvPr/>
        </p:nvPicPr>
        <p:blipFill>
          <a:blip r:embed="rId4"/>
          <a:stretch>
            <a:fillRect/>
          </a:stretch>
        </p:blipFill>
        <p:spPr>
          <a:xfrm>
            <a:off x="6507480" y="41366"/>
            <a:ext cx="3007223" cy="2381156"/>
          </a:xfrm>
          <a:prstGeom prst="rect">
            <a:avLst/>
          </a:prstGeom>
          <a:noFill/>
          <a:ln>
            <a:noFill/>
          </a:ln>
        </p:spPr>
      </p:pic>
      <p:pic>
        <p:nvPicPr>
          <p:cNvPr id="36" name="Content Placeholder 3">
            <a:extLst>
              <a:ext uri="{FF2B5EF4-FFF2-40B4-BE49-F238E27FC236}">
                <a16:creationId xmlns="" xmlns:a16="http://schemas.microsoft.com/office/drawing/2014/main" id="{55F33C60-2FC9-3987-A41C-19ECAF049316}"/>
              </a:ext>
            </a:extLst>
          </p:cNvPr>
          <p:cNvPicPr>
            <a:picLocks noChangeAspect="1"/>
          </p:cNvPicPr>
          <p:nvPr/>
        </p:nvPicPr>
        <p:blipFill>
          <a:blip r:embed="rId5"/>
          <a:stretch>
            <a:fillRect/>
          </a:stretch>
        </p:blipFill>
        <p:spPr>
          <a:xfrm>
            <a:off x="9514703" y="2355313"/>
            <a:ext cx="2677297" cy="2016318"/>
          </a:xfrm>
          <a:prstGeom prst="rect">
            <a:avLst/>
          </a:prstGeom>
          <a:noFill/>
          <a:ln>
            <a:noFill/>
          </a:ln>
        </p:spPr>
      </p:pic>
      <p:pic>
        <p:nvPicPr>
          <p:cNvPr id="38" name="Picture 37">
            <a:extLst>
              <a:ext uri="{FF2B5EF4-FFF2-40B4-BE49-F238E27FC236}">
                <a16:creationId xmlns="" xmlns:a16="http://schemas.microsoft.com/office/drawing/2014/main" id="{A3DA6D70-6AE0-DD57-841E-95FEEE83708F}"/>
              </a:ext>
            </a:extLst>
          </p:cNvPr>
          <p:cNvPicPr>
            <a:picLocks noChangeAspect="1"/>
          </p:cNvPicPr>
          <p:nvPr/>
        </p:nvPicPr>
        <p:blipFill>
          <a:blip r:embed="rId6"/>
          <a:stretch>
            <a:fillRect/>
          </a:stretch>
        </p:blipFill>
        <p:spPr>
          <a:xfrm>
            <a:off x="6507480" y="2355313"/>
            <a:ext cx="2958465" cy="2016318"/>
          </a:xfrm>
          <a:prstGeom prst="rect">
            <a:avLst/>
          </a:prstGeom>
        </p:spPr>
      </p:pic>
      <p:pic>
        <p:nvPicPr>
          <p:cNvPr id="40" name="Content Placeholder 3">
            <a:extLst>
              <a:ext uri="{FF2B5EF4-FFF2-40B4-BE49-F238E27FC236}">
                <a16:creationId xmlns="" xmlns:a16="http://schemas.microsoft.com/office/drawing/2014/main" id="{D703C4B5-567E-6BD0-2844-3B259675EBA6}"/>
              </a:ext>
            </a:extLst>
          </p:cNvPr>
          <p:cNvPicPr>
            <a:picLocks noChangeAspect="1"/>
          </p:cNvPicPr>
          <p:nvPr/>
        </p:nvPicPr>
        <p:blipFill>
          <a:blip r:embed="rId7"/>
          <a:stretch>
            <a:fillRect/>
          </a:stretch>
        </p:blipFill>
        <p:spPr>
          <a:xfrm>
            <a:off x="9514703" y="4423285"/>
            <a:ext cx="2677297" cy="2434714"/>
          </a:xfrm>
          <a:prstGeom prst="rect">
            <a:avLst/>
          </a:prstGeom>
          <a:noFill/>
          <a:ln>
            <a:noFill/>
          </a:ln>
        </p:spPr>
      </p:pic>
      <p:pic>
        <p:nvPicPr>
          <p:cNvPr id="41" name="Picture 40">
            <a:extLst>
              <a:ext uri="{FF2B5EF4-FFF2-40B4-BE49-F238E27FC236}">
                <a16:creationId xmlns="" xmlns:a16="http://schemas.microsoft.com/office/drawing/2014/main" id="{084A0AE6-3C55-DF28-1AD0-1B39CFF1DDED}"/>
              </a:ext>
            </a:extLst>
          </p:cNvPr>
          <p:cNvPicPr>
            <a:picLocks noChangeAspect="1"/>
          </p:cNvPicPr>
          <p:nvPr/>
        </p:nvPicPr>
        <p:blipFill>
          <a:blip r:embed="rId8"/>
          <a:stretch>
            <a:fillRect/>
          </a:stretch>
        </p:blipFill>
        <p:spPr>
          <a:xfrm>
            <a:off x="6507480" y="4423285"/>
            <a:ext cx="3048002" cy="2335469"/>
          </a:xfrm>
          <a:prstGeom prst="rect">
            <a:avLst/>
          </a:prstGeom>
        </p:spPr>
      </p:pic>
      <p:sp>
        <p:nvSpPr>
          <p:cNvPr id="6" name="Rectangle 5"/>
          <p:cNvSpPr/>
          <p:nvPr/>
        </p:nvSpPr>
        <p:spPr>
          <a:xfrm>
            <a:off x="6171361" y="41366"/>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42" name="Picture 41">
            <a:extLst>
              <a:ext uri="{FF2B5EF4-FFF2-40B4-BE49-F238E27FC236}">
                <a16:creationId xmlns="" xmlns:a16="http://schemas.microsoft.com/office/drawing/2014/main" id="{EA9A93A8-7E37-EEFB-4588-DDF58426F4B6}"/>
              </a:ext>
            </a:extLst>
          </p:cNvPr>
          <p:cNvPicPr>
            <a:picLocks noChangeAspect="1"/>
          </p:cNvPicPr>
          <p:nvPr/>
        </p:nvPicPr>
        <p:blipFill>
          <a:blip r:embed="rId9"/>
          <a:stretch>
            <a:fillRect/>
          </a:stretch>
        </p:blipFill>
        <p:spPr>
          <a:xfrm>
            <a:off x="6454277" y="380646"/>
            <a:ext cx="5613347" cy="3448050"/>
          </a:xfrm>
          <a:prstGeom prst="rect">
            <a:avLst/>
          </a:prstGeom>
        </p:spPr>
      </p:pic>
      <p:pic>
        <p:nvPicPr>
          <p:cNvPr id="43" name="Content Placeholder 3">
            <a:extLst>
              <a:ext uri="{FF2B5EF4-FFF2-40B4-BE49-F238E27FC236}">
                <a16:creationId xmlns="" xmlns:a16="http://schemas.microsoft.com/office/drawing/2014/main" id="{64FB82E9-AFF4-7F37-BAD3-1F7BD380C17D}"/>
              </a:ext>
            </a:extLst>
          </p:cNvPr>
          <p:cNvPicPr>
            <a:picLocks noChangeAspect="1"/>
          </p:cNvPicPr>
          <p:nvPr/>
        </p:nvPicPr>
        <p:blipFill>
          <a:blip r:embed="rId10"/>
          <a:stretch>
            <a:fillRect/>
          </a:stretch>
        </p:blipFill>
        <p:spPr>
          <a:xfrm>
            <a:off x="6870357" y="3844216"/>
            <a:ext cx="5091253" cy="3019313"/>
          </a:xfrm>
          <a:prstGeom prst="rect">
            <a:avLst/>
          </a:prstGeom>
          <a:noFill/>
          <a:ln>
            <a:noFill/>
          </a:ln>
        </p:spPr>
      </p:pic>
    </p:spTree>
    <p:extLst>
      <p:ext uri="{BB962C8B-B14F-4D97-AF65-F5344CB8AC3E}">
        <p14:creationId xmlns:p14="http://schemas.microsoft.com/office/powerpoint/2010/main" val="18642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55 </a:t>
            </a:r>
            <a:r>
              <a:rPr lang="en-US" dirty="0" smtClean="0"/>
              <a:t>– </a:t>
            </a:r>
            <a:r>
              <a:rPr lang="en-US" dirty="0" smtClean="0"/>
              <a:t>64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250000"/>
              </a:lnSpc>
            </a:pPr>
            <a:r>
              <a:rPr lang="en-US" sz="1600" dirty="0" smtClean="0"/>
              <a:t>46% of the individuals are High School Graduates.</a:t>
            </a:r>
          </a:p>
          <a:p>
            <a:pPr algn="just">
              <a:lnSpc>
                <a:spcPct val="250000"/>
              </a:lnSpc>
            </a:pPr>
            <a:r>
              <a:rPr lang="en-US" sz="1600" dirty="0" smtClean="0"/>
              <a:t>48% of these people have no kids.</a:t>
            </a:r>
          </a:p>
          <a:p>
            <a:pPr algn="just">
              <a:lnSpc>
                <a:spcPct val="250000"/>
              </a:lnSpc>
            </a:pPr>
            <a:r>
              <a:rPr lang="en-US" sz="1600" dirty="0" smtClean="0"/>
              <a:t>Income starts with $100,000.</a:t>
            </a:r>
          </a:p>
          <a:p>
            <a:pPr algn="just">
              <a:lnSpc>
                <a:spcPct val="100000"/>
              </a:lnSpc>
            </a:pPr>
            <a:endParaRPr lang="en-US" sz="16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2146455"/>
            <a:ext cx="518160" cy="518160"/>
          </a:xfrm>
          <a:prstGeom prst="rect">
            <a:avLst/>
          </a:prstGeom>
        </p:spPr>
      </p:pic>
      <p:pic>
        <p:nvPicPr>
          <p:cNvPr id="13" name="Picture 12"/>
          <p:cNvPicPr>
            <a:picLocks noChangeAspect="1"/>
          </p:cNvPicPr>
          <p:nvPr/>
        </p:nvPicPr>
        <p:blipFill>
          <a:blip r:embed="rId2"/>
          <a:stretch>
            <a:fillRect/>
          </a:stretch>
        </p:blipFill>
        <p:spPr>
          <a:xfrm flipH="1">
            <a:off x="691513" y="2904853"/>
            <a:ext cx="518160" cy="518160"/>
          </a:xfrm>
          <a:prstGeom prst="rect">
            <a:avLst/>
          </a:prstGeom>
        </p:spPr>
      </p:pic>
      <p:pic>
        <p:nvPicPr>
          <p:cNvPr id="14" name="Picture 13"/>
          <p:cNvPicPr>
            <a:picLocks noChangeAspect="1"/>
          </p:cNvPicPr>
          <p:nvPr/>
        </p:nvPicPr>
        <p:blipFill>
          <a:blip r:embed="rId2"/>
          <a:stretch>
            <a:fillRect/>
          </a:stretch>
        </p:blipFill>
        <p:spPr>
          <a:xfrm flipH="1">
            <a:off x="691513" y="3620742"/>
            <a:ext cx="518160" cy="518160"/>
          </a:xfrm>
          <a:prstGeom prst="rect">
            <a:avLst/>
          </a:prstGeom>
        </p:spPr>
      </p:pic>
      <p:pic>
        <p:nvPicPr>
          <p:cNvPr id="11" name="Picture 10">
            <a:extLst>
              <a:ext uri="{FF2B5EF4-FFF2-40B4-BE49-F238E27FC236}">
                <a16:creationId xmlns="" xmlns:a16="http://schemas.microsoft.com/office/drawing/2014/main" id="{E2FAF9DD-005A-93E0-468B-786ACBC2EFC4}"/>
              </a:ext>
            </a:extLst>
          </p:cNvPr>
          <p:cNvPicPr>
            <a:picLocks noChangeAspect="1"/>
          </p:cNvPicPr>
          <p:nvPr/>
        </p:nvPicPr>
        <p:blipFill>
          <a:blip r:embed="rId3"/>
          <a:stretch>
            <a:fillRect/>
          </a:stretch>
        </p:blipFill>
        <p:spPr>
          <a:xfrm>
            <a:off x="7624119" y="365125"/>
            <a:ext cx="4567881" cy="3657954"/>
          </a:xfrm>
          <a:prstGeom prst="rect">
            <a:avLst/>
          </a:prstGeom>
        </p:spPr>
      </p:pic>
      <p:pic>
        <p:nvPicPr>
          <p:cNvPr id="12" name="Picture 11">
            <a:extLst>
              <a:ext uri="{FF2B5EF4-FFF2-40B4-BE49-F238E27FC236}">
                <a16:creationId xmlns="" xmlns:a16="http://schemas.microsoft.com/office/drawing/2014/main" id="{389B5777-B8A4-D084-5800-5A04506622ED}"/>
              </a:ext>
            </a:extLst>
          </p:cNvPr>
          <p:cNvPicPr>
            <a:picLocks noChangeAspect="1"/>
          </p:cNvPicPr>
          <p:nvPr/>
        </p:nvPicPr>
        <p:blipFill>
          <a:blip r:embed="rId4"/>
          <a:stretch>
            <a:fillRect/>
          </a:stretch>
        </p:blipFill>
        <p:spPr>
          <a:xfrm>
            <a:off x="7624119" y="4138902"/>
            <a:ext cx="4567881" cy="2628900"/>
          </a:xfrm>
          <a:prstGeom prst="rect">
            <a:avLst/>
          </a:prstGeom>
        </p:spPr>
      </p:pic>
      <p:pic>
        <p:nvPicPr>
          <p:cNvPr id="16" name="Picture 15">
            <a:extLst>
              <a:ext uri="{FF2B5EF4-FFF2-40B4-BE49-F238E27FC236}">
                <a16:creationId xmlns="" xmlns:a16="http://schemas.microsoft.com/office/drawing/2014/main" id="{531B2C02-81AD-30BF-8060-DD44E9E22581}"/>
              </a:ext>
            </a:extLst>
          </p:cNvPr>
          <p:cNvPicPr>
            <a:picLocks noChangeAspect="1"/>
          </p:cNvPicPr>
          <p:nvPr/>
        </p:nvPicPr>
        <p:blipFill>
          <a:blip r:embed="rId5"/>
          <a:stretch>
            <a:fillRect/>
          </a:stretch>
        </p:blipFill>
        <p:spPr>
          <a:xfrm>
            <a:off x="950593" y="3984659"/>
            <a:ext cx="5203072" cy="2821926"/>
          </a:xfrm>
          <a:prstGeom prst="rect">
            <a:avLst/>
          </a:prstGeom>
        </p:spPr>
      </p:pic>
    </p:spTree>
    <p:extLst>
      <p:ext uri="{BB962C8B-B14F-4D97-AF65-F5344CB8AC3E}">
        <p14:creationId xmlns:p14="http://schemas.microsoft.com/office/powerpoint/2010/main" val="257319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Clustering</a:t>
            </a:r>
            <a:br>
              <a:rPr lang="en-US" dirty="0" smtClean="0"/>
            </a:br>
            <a:r>
              <a:rPr lang="en-US" dirty="0"/>
              <a:t>5</a:t>
            </a:r>
            <a:r>
              <a:rPr lang="en-US" dirty="0" smtClean="0"/>
              <a:t>5 </a:t>
            </a:r>
            <a:r>
              <a:rPr lang="en-US" dirty="0" smtClean="0"/>
              <a:t>– </a:t>
            </a:r>
            <a:r>
              <a:rPr lang="en-US" dirty="0"/>
              <a:t>6</a:t>
            </a:r>
            <a:r>
              <a:rPr lang="en-US" dirty="0" smtClean="0"/>
              <a:t>4 Male </a:t>
            </a:r>
            <a:r>
              <a:rPr lang="en-US" dirty="0" smtClean="0"/>
              <a:t>– Profile</a:t>
            </a:r>
            <a:endParaRPr lang="" dirty="0"/>
          </a:p>
        </p:txBody>
      </p:sp>
      <p:sp>
        <p:nvSpPr>
          <p:cNvPr id="3" name="Text Placeholder 2"/>
          <p:cNvSpPr>
            <a:spLocks noGrp="1"/>
          </p:cNvSpPr>
          <p:nvPr>
            <p:ph type="body" idx="1"/>
          </p:nvPr>
        </p:nvSpPr>
        <p:spPr>
          <a:xfrm>
            <a:off x="331572" y="1587201"/>
            <a:ext cx="11528853" cy="5032375"/>
          </a:xfrm>
        </p:spPr>
        <p:txBody>
          <a:bodyPr>
            <a:noAutofit/>
          </a:bodyPr>
          <a:lstStyle/>
          <a:p>
            <a:pPr algn="just">
              <a:lnSpc>
                <a:spcPct val="100000"/>
              </a:lnSpc>
            </a:pPr>
            <a:r>
              <a:rPr lang="en-US" sz="1300" dirty="0">
                <a:solidFill>
                  <a:srgbClr val="C00000"/>
                </a:solidFill>
              </a:rPr>
              <a:t>Geographic </a:t>
            </a:r>
            <a:r>
              <a:rPr lang="en-US" sz="1300" dirty="0" smtClean="0">
                <a:solidFill>
                  <a:srgbClr val="C00000"/>
                </a:solidFill>
              </a:rPr>
              <a:t>Distribution</a:t>
            </a:r>
            <a:r>
              <a:rPr lang="en-US" sz="1300" dirty="0" smtClean="0">
                <a:solidFill>
                  <a:schemeClr val="tx1"/>
                </a:solidFill>
              </a:rPr>
              <a:t>:	This </a:t>
            </a:r>
            <a:r>
              <a:rPr lang="en-US" sz="1300" dirty="0">
                <a:solidFill>
                  <a:schemeClr val="tx1"/>
                </a:solidFill>
              </a:rPr>
              <a:t>age group of business people is distributed across various states in the United States. Approximately 17% of them belong to Texas (TX), 9% are from Florida (FL), 7% from California (CA), 6% from New York (NY), 5% from New Jersey (NJ), 4% from Colorado (CO), and the rest are from other states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Preferred Car Make and </a:t>
            </a:r>
            <a:r>
              <a:rPr lang="en-US" sz="1300" dirty="0">
                <a:solidFill>
                  <a:srgbClr val="C00000"/>
                </a:solidFill>
              </a:rPr>
              <a:t>Model</a:t>
            </a:r>
            <a:r>
              <a:rPr lang="en-US" sz="1300" dirty="0" smtClean="0">
                <a:solidFill>
                  <a:schemeClr val="tx1"/>
                </a:solidFill>
              </a:rPr>
              <a:t>:	The </a:t>
            </a:r>
            <a:r>
              <a:rPr lang="en-US" sz="1300" dirty="0">
                <a:solidFill>
                  <a:schemeClr val="tx1"/>
                </a:solidFill>
              </a:rPr>
              <a:t>majority of individuals in this age group, over 90%, use BMW bikes, with the X5 model being the most popular choice. This preference demonstrates their affinity for high-quality and prestigious motorcycles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Housing and Property </a:t>
            </a:r>
            <a:r>
              <a:rPr lang="en-US" sz="1300" dirty="0">
                <a:solidFill>
                  <a:srgbClr val="C00000"/>
                </a:solidFill>
              </a:rPr>
              <a:t>Ownership</a:t>
            </a:r>
            <a:r>
              <a:rPr lang="en-US" sz="1300" dirty="0" smtClean="0">
                <a:solidFill>
                  <a:schemeClr val="tx1"/>
                </a:solidFill>
              </a:rPr>
              <a:t>:		Over </a:t>
            </a:r>
            <a:r>
              <a:rPr lang="en-US" sz="1300" dirty="0">
                <a:solidFill>
                  <a:schemeClr val="tx1"/>
                </a:solidFill>
              </a:rPr>
              <a:t>91% of these male business people own houses, indicating their inclination towards property ownership and long-term stability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Residential </a:t>
            </a:r>
            <a:r>
              <a:rPr lang="en-US" sz="1300" dirty="0">
                <a:solidFill>
                  <a:srgbClr val="C00000"/>
                </a:solidFill>
              </a:rPr>
              <a:t>Stability</a:t>
            </a:r>
            <a:r>
              <a:rPr lang="en-US" sz="1300" dirty="0" smtClean="0">
                <a:solidFill>
                  <a:schemeClr val="tx1"/>
                </a:solidFill>
              </a:rPr>
              <a:t>:		A </a:t>
            </a:r>
            <a:r>
              <a:rPr lang="en-US" sz="1300" dirty="0">
                <a:solidFill>
                  <a:schemeClr val="tx1"/>
                </a:solidFill>
              </a:rPr>
              <a:t>significant portion, over 41%, of individuals in this age group have been living in their current houses for 15 years or more, highlighting their commitment to a familiar and established </a:t>
            </a:r>
            <a:r>
              <a:rPr lang="en-US" sz="1300" dirty="0" smtClean="0">
                <a:solidFill>
                  <a:schemeClr val="tx1"/>
                </a:solidFill>
              </a:rPr>
              <a:t>environment</a:t>
            </a:r>
            <a:r>
              <a:rPr lang="en-US" sz="1300" dirty="0">
                <a:solidFill>
                  <a:schemeClr val="tx1"/>
                </a:solidFill>
              </a:rPr>
              <a:t>.</a:t>
            </a:r>
          </a:p>
          <a:p>
            <a:pPr algn="just">
              <a:lnSpc>
                <a:spcPct val="100000"/>
              </a:lnSpc>
            </a:pPr>
            <a:r>
              <a:rPr lang="en-US" sz="1300" dirty="0">
                <a:solidFill>
                  <a:srgbClr val="C00000"/>
                </a:solidFill>
              </a:rPr>
              <a:t>Home Size and </a:t>
            </a:r>
            <a:r>
              <a:rPr lang="en-US" sz="1300" dirty="0">
                <a:solidFill>
                  <a:srgbClr val="C00000"/>
                </a:solidFill>
              </a:rPr>
              <a:t>Age:	</a:t>
            </a:r>
            <a:r>
              <a:rPr lang="en-US" sz="1300" dirty="0">
                <a:solidFill>
                  <a:schemeClr val="tx1"/>
                </a:solidFill>
              </a:rPr>
              <a:t>Up </a:t>
            </a:r>
            <a:r>
              <a:rPr lang="en-US" sz="1300" dirty="0">
                <a:solidFill>
                  <a:schemeClr val="tx1"/>
                </a:solidFill>
              </a:rPr>
              <a:t>to 45% of their houses range from 2000 square feet to 3500 square feet, providing ample space for comfortable living and potential home offices or workspaces</a:t>
            </a:r>
            <a:r>
              <a:rPr lang="en-US" sz="1300" dirty="0">
                <a:solidFill>
                  <a:schemeClr val="tx1"/>
                </a:solidFill>
              </a:rPr>
              <a:t>. Moreover, over 15% of this age group have houses that were built 20 years ago, indicating a preference for more mature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House Market </a:t>
            </a:r>
            <a:r>
              <a:rPr lang="en-US" sz="1300" dirty="0">
                <a:solidFill>
                  <a:srgbClr val="C00000"/>
                </a:solidFill>
              </a:rPr>
              <a:t>Value</a:t>
            </a:r>
            <a:r>
              <a:rPr lang="en-US" sz="1300" dirty="0" smtClean="0">
                <a:solidFill>
                  <a:schemeClr val="tx1"/>
                </a:solidFill>
              </a:rPr>
              <a:t>:	For </a:t>
            </a:r>
            <a:r>
              <a:rPr lang="en-US" sz="1300" dirty="0">
                <a:solidFill>
                  <a:schemeClr val="tx1"/>
                </a:solidFill>
              </a:rPr>
              <a:t>25% of individuals in this group, their houses have a market value of $1,000,000 or more, reflecting their investment in high-value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Occupation</a:t>
            </a:r>
            <a:r>
              <a:rPr lang="en-US" sz="1300" dirty="0" smtClean="0">
                <a:solidFill>
                  <a:schemeClr val="tx1"/>
                </a:solidFill>
              </a:rPr>
              <a:t>:		Approximately </a:t>
            </a:r>
            <a:r>
              <a:rPr lang="en-US" sz="1300" dirty="0">
                <a:solidFill>
                  <a:schemeClr val="tx1"/>
                </a:solidFill>
              </a:rPr>
              <a:t>33% of individuals in this age group are engaged in professional/technical roles, indicating their expertise and involvement in specialized fields. Additionally, around 15% of them work in white-collar or clerical positions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Education</a:t>
            </a:r>
            <a:r>
              <a:rPr lang="en-US" sz="1300" dirty="0" smtClean="0">
                <a:solidFill>
                  <a:schemeClr val="tx1"/>
                </a:solidFill>
              </a:rPr>
              <a:t>:	Among </a:t>
            </a:r>
            <a:r>
              <a:rPr lang="en-US" sz="1300" dirty="0">
                <a:solidFill>
                  <a:schemeClr val="tx1"/>
                </a:solidFill>
              </a:rPr>
              <a:t>this group, approximately 46% of the individuals are high school graduates, indicating their educational background</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Family</a:t>
            </a:r>
            <a:r>
              <a:rPr lang="en-US" sz="1300" dirty="0">
                <a:solidFill>
                  <a:schemeClr val="tx1"/>
                </a:solidFill>
              </a:rPr>
              <a:t> </a:t>
            </a:r>
            <a:r>
              <a:rPr lang="en-US" sz="1300" dirty="0">
                <a:solidFill>
                  <a:srgbClr val="C00000"/>
                </a:solidFill>
              </a:rPr>
              <a:t>Status</a:t>
            </a:r>
            <a:r>
              <a:rPr lang="en-US" sz="1300" dirty="0" smtClean="0">
                <a:solidFill>
                  <a:schemeClr val="tx1"/>
                </a:solidFill>
              </a:rPr>
              <a:t>:	Around </a:t>
            </a:r>
            <a:r>
              <a:rPr lang="en-US" sz="1300" dirty="0">
                <a:solidFill>
                  <a:schemeClr val="tx1"/>
                </a:solidFill>
              </a:rPr>
              <a:t>48% of individuals in this age group do not have children, suggesting a focus on their careers and personal pursuits</a:t>
            </a:r>
            <a:r>
              <a:rPr lang="en-US" sz="1300" dirty="0" smtClean="0">
                <a:solidFill>
                  <a:schemeClr val="tx1"/>
                </a:solidFill>
              </a:rPr>
              <a:t>.</a:t>
            </a:r>
            <a:endParaRPr lang="en-US" sz="1300" dirty="0">
              <a:solidFill>
                <a:schemeClr val="tx1"/>
              </a:solidFill>
            </a:endParaRPr>
          </a:p>
          <a:p>
            <a:pPr algn="just">
              <a:lnSpc>
                <a:spcPct val="100000"/>
              </a:lnSpc>
            </a:pPr>
            <a:r>
              <a:rPr lang="en-US" sz="1300" dirty="0" smtClean="0">
                <a:solidFill>
                  <a:schemeClr val="tx1"/>
                </a:solidFill>
              </a:rPr>
              <a:t>Income:	The </a:t>
            </a:r>
            <a:r>
              <a:rPr lang="en-US" sz="1300" dirty="0">
                <a:solidFill>
                  <a:schemeClr val="tx1"/>
                </a:solidFill>
              </a:rPr>
              <a:t>income range for this group starts at $100,000, indicating a stable financial status and potential for higher earnings.</a:t>
            </a: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942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4</a:t>
            </a:r>
            <a:r>
              <a:rPr lang="en-US" dirty="0" smtClean="0"/>
              <a:t>5 </a:t>
            </a:r>
            <a:r>
              <a:rPr lang="en-US" dirty="0" smtClean="0"/>
              <a:t>– </a:t>
            </a:r>
            <a:r>
              <a:rPr lang="en-US" dirty="0" smtClean="0"/>
              <a:t>54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a:t>
            </a:r>
            <a:r>
              <a:rPr lang="en-US" sz="1600" dirty="0" smtClean="0"/>
              <a:t>17% </a:t>
            </a:r>
            <a:r>
              <a:rPr lang="en-US" sz="1600" dirty="0" smtClean="0"/>
              <a:t>belongs to TX, 9% from FL, 7% from CA, </a:t>
            </a:r>
            <a:r>
              <a:rPr lang="en-US" sz="1600" dirty="0" smtClean="0"/>
              <a:t>6% </a:t>
            </a:r>
            <a:r>
              <a:rPr lang="en-US" sz="1600" dirty="0" smtClean="0"/>
              <a:t>from NY, 5% from NJ, </a:t>
            </a:r>
            <a:r>
              <a:rPr lang="en-US" sz="1600" dirty="0" smtClean="0"/>
              <a:t>4% </a:t>
            </a:r>
            <a:r>
              <a:rPr lang="en-US" sz="1600" dirty="0" smtClean="0"/>
              <a:t>from CO and rest from other states.</a:t>
            </a:r>
          </a:p>
          <a:p>
            <a:pPr algn="just">
              <a:lnSpc>
                <a:spcPct val="100000"/>
              </a:lnSpc>
            </a:pPr>
            <a:r>
              <a:rPr lang="en-US" sz="1600" dirty="0" smtClean="0"/>
              <a:t>Over </a:t>
            </a:r>
            <a:r>
              <a:rPr lang="en-US" sz="1600" dirty="0" smtClean="0"/>
              <a:t>89% </a:t>
            </a:r>
            <a:r>
              <a:rPr lang="en-US" sz="1600" dirty="0" smtClean="0"/>
              <a:t>are using BMW (X5) bike.</a:t>
            </a:r>
          </a:p>
          <a:p>
            <a:pPr algn="just">
              <a:lnSpc>
                <a:spcPct val="100000"/>
              </a:lnSpc>
            </a:pPr>
            <a:r>
              <a:rPr lang="en-US" sz="1600" dirty="0" smtClean="0"/>
              <a:t>Over </a:t>
            </a:r>
            <a:r>
              <a:rPr lang="en-US" sz="1600" dirty="0" smtClean="0"/>
              <a:t>92% </a:t>
            </a:r>
            <a:r>
              <a:rPr lang="en-US" sz="1600" dirty="0" smtClean="0"/>
              <a:t>of this group own houses.</a:t>
            </a:r>
          </a:p>
          <a:p>
            <a:pPr algn="just">
              <a:lnSpc>
                <a:spcPct val="100000"/>
              </a:lnSpc>
            </a:pPr>
            <a:r>
              <a:rPr lang="en-US" sz="1600" dirty="0" smtClean="0"/>
              <a:t>Over </a:t>
            </a:r>
            <a:r>
              <a:rPr lang="en-US" sz="1600" dirty="0" smtClean="0"/>
              <a:t>43% </a:t>
            </a:r>
            <a:r>
              <a:rPr lang="en-US" sz="1600" dirty="0" smtClean="0"/>
              <a:t>of these people living in their houses/ homes for last 15+ years.</a:t>
            </a:r>
          </a:p>
          <a:p>
            <a:pPr algn="just">
              <a:lnSpc>
                <a:spcPct val="100000"/>
              </a:lnSpc>
            </a:pPr>
            <a:r>
              <a:rPr lang="en-US" sz="1600" dirty="0" smtClean="0"/>
              <a:t>Up to 43% </a:t>
            </a:r>
            <a:r>
              <a:rPr lang="en-US" sz="1600" dirty="0" smtClean="0"/>
              <a:t>of these peoples’ houses are from 2000 </a:t>
            </a:r>
            <a:r>
              <a:rPr lang="en-US" sz="1600" dirty="0" err="1" smtClean="0"/>
              <a:t>Sq</a:t>
            </a:r>
            <a:r>
              <a:rPr lang="en-US" sz="1600" dirty="0" smtClean="0"/>
              <a:t> </a:t>
            </a:r>
            <a:r>
              <a:rPr lang="en-US" sz="1600" dirty="0" err="1" smtClean="0"/>
              <a:t>ft</a:t>
            </a:r>
            <a:r>
              <a:rPr lang="en-US" sz="1600" dirty="0" smtClean="0"/>
              <a:t> to </a:t>
            </a:r>
            <a:r>
              <a:rPr lang="en-US" sz="1600" dirty="0" smtClean="0"/>
              <a:t>3500 </a:t>
            </a:r>
            <a:r>
              <a:rPr lang="en-US" sz="1600" dirty="0" err="1" smtClean="0"/>
              <a:t>Sq</a:t>
            </a:r>
            <a:r>
              <a:rPr lang="en-US" sz="1600" dirty="0" smtClean="0"/>
              <a:t> ft.</a:t>
            </a:r>
          </a:p>
          <a:p>
            <a:pPr algn="just">
              <a:lnSpc>
                <a:spcPct val="100000"/>
              </a:lnSpc>
            </a:pPr>
            <a:r>
              <a:rPr lang="en-US" sz="1600" dirty="0" smtClean="0"/>
              <a:t>Over </a:t>
            </a:r>
            <a:r>
              <a:rPr lang="en-US" sz="1600" dirty="0" smtClean="0"/>
              <a:t>16% </a:t>
            </a:r>
            <a:r>
              <a:rPr lang="en-US" sz="1600" dirty="0" smtClean="0"/>
              <a:t>of this age group have houses built 20 years ago.</a:t>
            </a:r>
          </a:p>
          <a:p>
            <a:pPr algn="just">
              <a:lnSpc>
                <a:spcPct val="100000"/>
              </a:lnSpc>
            </a:pPr>
            <a:r>
              <a:rPr lang="en-US" sz="1600" dirty="0" smtClean="0"/>
              <a:t>House market value of these houses (for </a:t>
            </a:r>
            <a:r>
              <a:rPr lang="en-US" sz="1600" dirty="0" smtClean="0"/>
              <a:t>47% </a:t>
            </a:r>
            <a:r>
              <a:rPr lang="en-US" sz="1600" dirty="0" smtClean="0"/>
              <a:t>people) is </a:t>
            </a:r>
            <a:r>
              <a:rPr lang="en-US" sz="1600" dirty="0" smtClean="0"/>
              <a:t>$500,00 to </a:t>
            </a:r>
            <a:r>
              <a:rPr lang="en-US" sz="1600" dirty="0" smtClean="0"/>
              <a:t>$1,000,000</a:t>
            </a:r>
            <a:r>
              <a:rPr lang="en-US" sz="1600" dirty="0" smtClean="0"/>
              <a:t>+.</a:t>
            </a:r>
          </a:p>
          <a:p>
            <a:pPr algn="just">
              <a:lnSpc>
                <a:spcPct val="100000"/>
              </a:lnSpc>
            </a:pPr>
            <a:r>
              <a:rPr lang="en-US" sz="1600" dirty="0" smtClean="0"/>
              <a:t>31% </a:t>
            </a:r>
            <a:r>
              <a:rPr lang="en-US" sz="1600" dirty="0" smtClean="0"/>
              <a:t>people are professional/ technical, while </a:t>
            </a:r>
            <a:r>
              <a:rPr lang="en-US" sz="1600" dirty="0" smtClean="0"/>
              <a:t>16% </a:t>
            </a:r>
            <a:r>
              <a:rPr lang="en-US" sz="1600" dirty="0" smtClean="0"/>
              <a:t>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23" name="Content Placeholder 3">
            <a:extLst>
              <a:ext uri="{FF2B5EF4-FFF2-40B4-BE49-F238E27FC236}">
                <a16:creationId xmlns="" xmlns:a16="http://schemas.microsoft.com/office/drawing/2014/main" id="{CBDC83FE-171F-A265-7ABF-BF10DBAEB56F}"/>
              </a:ext>
            </a:extLst>
          </p:cNvPr>
          <p:cNvPicPr>
            <a:picLocks noChangeAspect="1"/>
          </p:cNvPicPr>
          <p:nvPr/>
        </p:nvPicPr>
        <p:blipFill>
          <a:blip r:embed="rId3"/>
          <a:stretch>
            <a:fillRect/>
          </a:stretch>
        </p:blipFill>
        <p:spPr>
          <a:xfrm>
            <a:off x="9551773" y="1"/>
            <a:ext cx="2641831" cy="2422522"/>
          </a:xfrm>
          <a:prstGeom prst="rect">
            <a:avLst/>
          </a:prstGeom>
          <a:noFill/>
          <a:ln>
            <a:noFill/>
          </a:ln>
        </p:spPr>
      </p:pic>
      <p:pic>
        <p:nvPicPr>
          <p:cNvPr id="27" name="Content Placeholder 3">
            <a:extLst>
              <a:ext uri="{FF2B5EF4-FFF2-40B4-BE49-F238E27FC236}">
                <a16:creationId xmlns="" xmlns:a16="http://schemas.microsoft.com/office/drawing/2014/main" id="{16F3ACE5-AE28-0CBB-CB6B-85B55884C002}"/>
              </a:ext>
            </a:extLst>
          </p:cNvPr>
          <p:cNvPicPr>
            <a:picLocks noChangeAspect="1"/>
          </p:cNvPicPr>
          <p:nvPr/>
        </p:nvPicPr>
        <p:blipFill>
          <a:blip r:embed="rId4"/>
          <a:stretch>
            <a:fillRect/>
          </a:stretch>
        </p:blipFill>
        <p:spPr>
          <a:xfrm>
            <a:off x="6395087" y="57151"/>
            <a:ext cx="3113772" cy="2365372"/>
          </a:xfrm>
          <a:prstGeom prst="rect">
            <a:avLst/>
          </a:prstGeom>
          <a:noFill/>
          <a:ln>
            <a:noFill/>
          </a:ln>
        </p:spPr>
      </p:pic>
      <p:pic>
        <p:nvPicPr>
          <p:cNvPr id="28" name="Content Placeholder 3">
            <a:extLst>
              <a:ext uri="{FF2B5EF4-FFF2-40B4-BE49-F238E27FC236}">
                <a16:creationId xmlns="" xmlns:a16="http://schemas.microsoft.com/office/drawing/2014/main" id="{ECB45BC9-8F25-BDD4-B82C-26CB9AC7718A}"/>
              </a:ext>
            </a:extLst>
          </p:cNvPr>
          <p:cNvPicPr>
            <a:picLocks noChangeAspect="1"/>
          </p:cNvPicPr>
          <p:nvPr/>
        </p:nvPicPr>
        <p:blipFill>
          <a:blip r:embed="rId5"/>
          <a:stretch>
            <a:fillRect/>
          </a:stretch>
        </p:blipFill>
        <p:spPr>
          <a:xfrm>
            <a:off x="9508859" y="2422522"/>
            <a:ext cx="2684745" cy="2170398"/>
          </a:xfrm>
          <a:prstGeom prst="rect">
            <a:avLst/>
          </a:prstGeom>
          <a:noFill/>
          <a:ln>
            <a:noFill/>
          </a:ln>
        </p:spPr>
      </p:pic>
      <p:pic>
        <p:nvPicPr>
          <p:cNvPr id="32" name="Picture 31">
            <a:extLst>
              <a:ext uri="{FF2B5EF4-FFF2-40B4-BE49-F238E27FC236}">
                <a16:creationId xmlns="" xmlns:a16="http://schemas.microsoft.com/office/drawing/2014/main" id="{055D8E57-C9FD-302B-0CDE-E512AC54A641}"/>
              </a:ext>
            </a:extLst>
          </p:cNvPr>
          <p:cNvPicPr>
            <a:picLocks noChangeAspect="1"/>
          </p:cNvPicPr>
          <p:nvPr/>
        </p:nvPicPr>
        <p:blipFill>
          <a:blip r:embed="rId6"/>
          <a:stretch>
            <a:fillRect/>
          </a:stretch>
        </p:blipFill>
        <p:spPr>
          <a:xfrm>
            <a:off x="6395087" y="2422522"/>
            <a:ext cx="3193709" cy="2249555"/>
          </a:xfrm>
          <a:prstGeom prst="rect">
            <a:avLst/>
          </a:prstGeom>
        </p:spPr>
      </p:pic>
      <p:pic>
        <p:nvPicPr>
          <p:cNvPr id="35" name="Content Placeholder 3">
            <a:extLst>
              <a:ext uri="{FF2B5EF4-FFF2-40B4-BE49-F238E27FC236}">
                <a16:creationId xmlns="" xmlns:a16="http://schemas.microsoft.com/office/drawing/2014/main" id="{049520AD-8586-DF03-8808-937FA77D5C9A}"/>
              </a:ext>
            </a:extLst>
          </p:cNvPr>
          <p:cNvPicPr>
            <a:picLocks noChangeAspect="1"/>
          </p:cNvPicPr>
          <p:nvPr/>
        </p:nvPicPr>
        <p:blipFill>
          <a:blip r:embed="rId7"/>
          <a:stretch>
            <a:fillRect/>
          </a:stretch>
        </p:blipFill>
        <p:spPr>
          <a:xfrm>
            <a:off x="9508859" y="4616388"/>
            <a:ext cx="2683141" cy="2241611"/>
          </a:xfrm>
          <a:prstGeom prst="rect">
            <a:avLst/>
          </a:prstGeom>
          <a:noFill/>
          <a:ln>
            <a:noFill/>
          </a:ln>
        </p:spPr>
      </p:pic>
      <p:pic>
        <p:nvPicPr>
          <p:cNvPr id="37" name="Picture 36">
            <a:extLst>
              <a:ext uri="{FF2B5EF4-FFF2-40B4-BE49-F238E27FC236}">
                <a16:creationId xmlns="" xmlns:a16="http://schemas.microsoft.com/office/drawing/2014/main" id="{0BD1FF33-BE53-4C8D-1CEF-294D60B9829D}"/>
              </a:ext>
            </a:extLst>
          </p:cNvPr>
          <p:cNvPicPr>
            <a:picLocks noChangeAspect="1"/>
          </p:cNvPicPr>
          <p:nvPr/>
        </p:nvPicPr>
        <p:blipFill>
          <a:blip r:embed="rId8"/>
          <a:stretch>
            <a:fillRect/>
          </a:stretch>
        </p:blipFill>
        <p:spPr>
          <a:xfrm>
            <a:off x="6598508" y="4720698"/>
            <a:ext cx="2910351" cy="2088680"/>
          </a:xfrm>
          <a:prstGeom prst="rect">
            <a:avLst/>
          </a:prstGeom>
        </p:spPr>
      </p:pic>
      <p:sp>
        <p:nvSpPr>
          <p:cNvPr id="6" name="Rectangle 5"/>
          <p:cNvSpPr/>
          <p:nvPr/>
        </p:nvSpPr>
        <p:spPr>
          <a:xfrm>
            <a:off x="6171361" y="-10045"/>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39" name="Picture 38">
            <a:extLst>
              <a:ext uri="{FF2B5EF4-FFF2-40B4-BE49-F238E27FC236}">
                <a16:creationId xmlns="" xmlns:a16="http://schemas.microsoft.com/office/drawing/2014/main" id="{F8AE02F5-EC27-200C-7616-35FE5F7C2392}"/>
              </a:ext>
            </a:extLst>
          </p:cNvPr>
          <p:cNvPicPr>
            <a:picLocks noChangeAspect="1"/>
          </p:cNvPicPr>
          <p:nvPr/>
        </p:nvPicPr>
        <p:blipFill>
          <a:blip r:embed="rId9"/>
          <a:stretch>
            <a:fillRect/>
          </a:stretch>
        </p:blipFill>
        <p:spPr>
          <a:xfrm>
            <a:off x="6395087" y="172692"/>
            <a:ext cx="5796913" cy="3448050"/>
          </a:xfrm>
          <a:prstGeom prst="rect">
            <a:avLst/>
          </a:prstGeom>
        </p:spPr>
      </p:pic>
      <p:pic>
        <p:nvPicPr>
          <p:cNvPr id="44" name="Content Placeholder 3">
            <a:extLst>
              <a:ext uri="{FF2B5EF4-FFF2-40B4-BE49-F238E27FC236}">
                <a16:creationId xmlns="" xmlns:a16="http://schemas.microsoft.com/office/drawing/2014/main" id="{24A359C4-AFDE-44D0-AB6B-109DFCE0E397}"/>
              </a:ext>
            </a:extLst>
          </p:cNvPr>
          <p:cNvPicPr>
            <a:picLocks noChangeAspect="1"/>
          </p:cNvPicPr>
          <p:nvPr/>
        </p:nvPicPr>
        <p:blipFill>
          <a:blip r:embed="rId10"/>
          <a:stretch>
            <a:fillRect/>
          </a:stretch>
        </p:blipFill>
        <p:spPr>
          <a:xfrm>
            <a:off x="6598509" y="3606183"/>
            <a:ext cx="5593492" cy="3203195"/>
          </a:xfrm>
          <a:prstGeom prst="rect">
            <a:avLst/>
          </a:prstGeom>
          <a:noFill/>
          <a:ln>
            <a:noFill/>
          </a:ln>
        </p:spPr>
      </p:pic>
    </p:spTree>
    <p:extLst>
      <p:ext uri="{BB962C8B-B14F-4D97-AF65-F5344CB8AC3E}">
        <p14:creationId xmlns:p14="http://schemas.microsoft.com/office/powerpoint/2010/main" val="18653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4d21b00ba2_0_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a:t>
            </a:r>
            <a:endParaRPr/>
          </a:p>
        </p:txBody>
      </p:sp>
      <p:sp>
        <p:nvSpPr>
          <p:cNvPr id="124" name="Google Shape;124;g24d21b00ba2_0_14"/>
          <p:cNvSpPr txBox="1">
            <a:spLocks noGrp="1"/>
          </p:cNvSpPr>
          <p:nvPr>
            <p:ph type="body" idx="1"/>
          </p:nvPr>
        </p:nvSpPr>
        <p:spPr>
          <a:xfrm>
            <a:off x="838200" y="1616775"/>
            <a:ext cx="46518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just" rtl="0">
              <a:spcBef>
                <a:spcPts val="0"/>
              </a:spcBef>
              <a:spcAft>
                <a:spcPts val="0"/>
              </a:spcAft>
              <a:buSzPts val="2800"/>
              <a:buChar char="•"/>
            </a:pPr>
            <a:r>
              <a:rPr lang="en-US"/>
              <a:t>Home Owners (not renters) having X5 model make 88% of customer base</a:t>
            </a:r>
            <a:endParaRPr/>
          </a:p>
          <a:p>
            <a:pPr marL="342900" lvl="0" indent="-349250" algn="just" rtl="0">
              <a:spcBef>
                <a:spcPts val="0"/>
              </a:spcBef>
              <a:spcAft>
                <a:spcPts val="0"/>
              </a:spcAft>
              <a:buClr>
                <a:srgbClr val="980000"/>
              </a:buClr>
              <a:buSzPts val="2800"/>
              <a:buChar char="•"/>
            </a:pPr>
            <a:r>
              <a:rPr lang="en-US">
                <a:solidFill>
                  <a:srgbClr val="980000"/>
                </a:solidFill>
              </a:rPr>
              <a:t>Long lasting owners - people who changes home seldom are X5 lovers (over 32% are such customers)</a:t>
            </a:r>
            <a:endParaRPr>
              <a:solidFill>
                <a:srgbClr val="980000"/>
              </a:solidFill>
            </a:endParaRPr>
          </a:p>
          <a:p>
            <a:pPr marL="342900" lvl="0" indent="-349250" algn="just" rtl="0">
              <a:spcBef>
                <a:spcPts val="0"/>
              </a:spcBef>
              <a:spcAft>
                <a:spcPts val="0"/>
              </a:spcAft>
              <a:buSzPts val="2800"/>
              <a:buChar char="•"/>
            </a:pPr>
            <a:r>
              <a:rPr lang="en-US"/>
              <a:t>Medium sized home (2K to 4K Sq Ft) owners own X5 models - they spent behavior is EQUAL - spent medium on each thing</a:t>
            </a:r>
            <a:endParaRPr>
              <a:solidFill>
                <a:srgbClr val="980000"/>
              </a:solidFill>
            </a:endParaRPr>
          </a:p>
        </p:txBody>
      </p:sp>
      <p:pic>
        <p:nvPicPr>
          <p:cNvPr id="125" name="Google Shape;125;g24d21b00ba2_0_14"/>
          <p:cNvPicPr preferRelativeResize="0">
            <a:picLocks noGrp="1"/>
          </p:cNvPicPr>
          <p:nvPr>
            <p:ph type="body" idx="1"/>
          </p:nvPr>
        </p:nvPicPr>
        <p:blipFill rotWithShape="1">
          <a:blip r:embed="rId3">
            <a:alphaModFix/>
          </a:blip>
          <a:srcRect/>
          <a:stretch/>
        </p:blipFill>
        <p:spPr>
          <a:xfrm>
            <a:off x="9292050" y="3466000"/>
            <a:ext cx="2900100" cy="3392100"/>
          </a:xfrm>
          <a:prstGeom prst="rect">
            <a:avLst/>
          </a:prstGeom>
          <a:noFill/>
          <a:ln>
            <a:noFill/>
          </a:ln>
        </p:spPr>
      </p:pic>
      <p:pic>
        <p:nvPicPr>
          <p:cNvPr id="126" name="Google Shape;126;g24d21b00ba2_0_14"/>
          <p:cNvPicPr preferRelativeResize="0"/>
          <p:nvPr/>
        </p:nvPicPr>
        <p:blipFill rotWithShape="1">
          <a:blip r:embed="rId4">
            <a:alphaModFix/>
          </a:blip>
          <a:srcRect/>
          <a:stretch/>
        </p:blipFill>
        <p:spPr>
          <a:xfrm>
            <a:off x="5490000" y="3257550"/>
            <a:ext cx="3695450" cy="3600450"/>
          </a:xfrm>
          <a:prstGeom prst="rect">
            <a:avLst/>
          </a:prstGeom>
          <a:noFill/>
          <a:ln>
            <a:noFill/>
          </a:ln>
        </p:spPr>
      </p:pic>
      <p:pic>
        <p:nvPicPr>
          <p:cNvPr id="127" name="Google Shape;127;g24d21b00ba2_0_14"/>
          <p:cNvPicPr preferRelativeResize="0">
            <a:picLocks noGrp="1"/>
          </p:cNvPicPr>
          <p:nvPr>
            <p:ph type="body" idx="1"/>
          </p:nvPr>
        </p:nvPicPr>
        <p:blipFill rotWithShape="1">
          <a:blip r:embed="rId5">
            <a:alphaModFix/>
          </a:blip>
          <a:srcRect/>
          <a:stretch/>
        </p:blipFill>
        <p:spPr>
          <a:xfrm>
            <a:off x="8372557" y="322600"/>
            <a:ext cx="3819600" cy="3143400"/>
          </a:xfrm>
          <a:prstGeom prst="rect">
            <a:avLst/>
          </a:prstGeom>
          <a:noFill/>
          <a:ln>
            <a:noFill/>
          </a:ln>
        </p:spPr>
      </p:pic>
      <p:cxnSp>
        <p:nvCxnSpPr>
          <p:cNvPr id="7" name="Straight Connector 6"/>
          <p:cNvCxnSpPr/>
          <p:nvPr/>
        </p:nvCxnSpPr>
        <p:spPr>
          <a:xfrm>
            <a:off x="1007179" y="1428750"/>
            <a:ext cx="338060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flipH="1">
            <a:off x="579120" y="1974216"/>
            <a:ext cx="518160" cy="518160"/>
          </a:xfrm>
          <a:prstGeom prst="rect">
            <a:avLst/>
          </a:prstGeom>
        </p:spPr>
      </p:pic>
      <p:pic>
        <p:nvPicPr>
          <p:cNvPr id="9" name="Picture 8"/>
          <p:cNvPicPr>
            <a:picLocks noChangeAspect="1"/>
          </p:cNvPicPr>
          <p:nvPr/>
        </p:nvPicPr>
        <p:blipFill>
          <a:blip r:embed="rId6"/>
          <a:stretch>
            <a:fillRect/>
          </a:stretch>
        </p:blipFill>
        <p:spPr>
          <a:xfrm flipH="1">
            <a:off x="579120" y="3134774"/>
            <a:ext cx="518160" cy="518160"/>
          </a:xfrm>
          <a:prstGeom prst="rect">
            <a:avLst/>
          </a:prstGeom>
        </p:spPr>
      </p:pic>
      <p:pic>
        <p:nvPicPr>
          <p:cNvPr id="10" name="Picture 9"/>
          <p:cNvPicPr>
            <a:picLocks noChangeAspect="1"/>
          </p:cNvPicPr>
          <p:nvPr/>
        </p:nvPicPr>
        <p:blipFill>
          <a:blip r:embed="rId6"/>
          <a:stretch>
            <a:fillRect/>
          </a:stretch>
        </p:blipFill>
        <p:spPr>
          <a:xfrm flipH="1">
            <a:off x="579120" y="4675094"/>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45 </a:t>
            </a:r>
            <a:r>
              <a:rPr lang="en-US" dirty="0" smtClean="0"/>
              <a:t>– </a:t>
            </a:r>
            <a:r>
              <a:rPr lang="en-US" dirty="0"/>
              <a:t>5</a:t>
            </a:r>
            <a:r>
              <a:rPr lang="en-US" dirty="0" smtClean="0"/>
              <a:t>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250000"/>
              </a:lnSpc>
            </a:pPr>
            <a:r>
              <a:rPr lang="en-US" sz="1600" dirty="0" smtClean="0"/>
              <a:t>45% of the individuals are High School Graduates.</a:t>
            </a:r>
          </a:p>
          <a:p>
            <a:pPr algn="just">
              <a:lnSpc>
                <a:spcPct val="250000"/>
              </a:lnSpc>
            </a:pPr>
            <a:r>
              <a:rPr lang="en-US" sz="1600" dirty="0" smtClean="0"/>
              <a:t>48% of these people have no kids.</a:t>
            </a:r>
          </a:p>
          <a:p>
            <a:pPr algn="just">
              <a:lnSpc>
                <a:spcPct val="250000"/>
              </a:lnSpc>
            </a:pPr>
            <a:r>
              <a:rPr lang="en-US" sz="1600" dirty="0" smtClean="0"/>
              <a:t>Income starts with $75,000.</a:t>
            </a:r>
          </a:p>
          <a:p>
            <a:pPr algn="just">
              <a:lnSpc>
                <a:spcPct val="250000"/>
              </a:lnSpc>
            </a:pPr>
            <a:r>
              <a:rPr lang="en-US" sz="1600" dirty="0" smtClean="0"/>
              <a:t>79% white/ other</a:t>
            </a:r>
          </a:p>
          <a:p>
            <a:pPr algn="just">
              <a:lnSpc>
                <a:spcPct val="100000"/>
              </a:lnSpc>
            </a:pPr>
            <a:endParaRPr lang="en-US" sz="16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2146455"/>
            <a:ext cx="518160" cy="518160"/>
          </a:xfrm>
          <a:prstGeom prst="rect">
            <a:avLst/>
          </a:prstGeom>
        </p:spPr>
      </p:pic>
      <p:pic>
        <p:nvPicPr>
          <p:cNvPr id="13" name="Picture 12"/>
          <p:cNvPicPr>
            <a:picLocks noChangeAspect="1"/>
          </p:cNvPicPr>
          <p:nvPr/>
        </p:nvPicPr>
        <p:blipFill>
          <a:blip r:embed="rId2"/>
          <a:stretch>
            <a:fillRect/>
          </a:stretch>
        </p:blipFill>
        <p:spPr>
          <a:xfrm flipH="1">
            <a:off x="691513" y="2904853"/>
            <a:ext cx="518160" cy="518160"/>
          </a:xfrm>
          <a:prstGeom prst="rect">
            <a:avLst/>
          </a:prstGeom>
        </p:spPr>
      </p:pic>
      <p:pic>
        <p:nvPicPr>
          <p:cNvPr id="14" name="Picture 13"/>
          <p:cNvPicPr>
            <a:picLocks noChangeAspect="1"/>
          </p:cNvPicPr>
          <p:nvPr/>
        </p:nvPicPr>
        <p:blipFill>
          <a:blip r:embed="rId2"/>
          <a:stretch>
            <a:fillRect/>
          </a:stretch>
        </p:blipFill>
        <p:spPr>
          <a:xfrm flipH="1">
            <a:off x="691513" y="3620742"/>
            <a:ext cx="518160" cy="518160"/>
          </a:xfrm>
          <a:prstGeom prst="rect">
            <a:avLst/>
          </a:prstGeom>
        </p:spPr>
      </p:pic>
      <p:pic>
        <p:nvPicPr>
          <p:cNvPr id="15" name="Picture 14">
            <a:extLst>
              <a:ext uri="{FF2B5EF4-FFF2-40B4-BE49-F238E27FC236}">
                <a16:creationId xmlns="" xmlns:a16="http://schemas.microsoft.com/office/drawing/2014/main" id="{079FE39E-789C-79E5-6600-F15BACBF5913}"/>
              </a:ext>
            </a:extLst>
          </p:cNvPr>
          <p:cNvPicPr>
            <a:picLocks noChangeAspect="1"/>
          </p:cNvPicPr>
          <p:nvPr/>
        </p:nvPicPr>
        <p:blipFill>
          <a:blip r:embed="rId3"/>
          <a:stretch>
            <a:fillRect/>
          </a:stretch>
        </p:blipFill>
        <p:spPr>
          <a:xfrm>
            <a:off x="7278131" y="1"/>
            <a:ext cx="4913870" cy="3200400"/>
          </a:xfrm>
          <a:prstGeom prst="rect">
            <a:avLst/>
          </a:prstGeom>
        </p:spPr>
      </p:pic>
      <p:pic>
        <p:nvPicPr>
          <p:cNvPr id="17" name="Picture 16">
            <a:extLst>
              <a:ext uri="{FF2B5EF4-FFF2-40B4-BE49-F238E27FC236}">
                <a16:creationId xmlns="" xmlns:a16="http://schemas.microsoft.com/office/drawing/2014/main" id="{B759D5A8-2201-06F0-801F-897D75AC2556}"/>
              </a:ext>
            </a:extLst>
          </p:cNvPr>
          <p:cNvPicPr>
            <a:picLocks noChangeAspect="1"/>
          </p:cNvPicPr>
          <p:nvPr/>
        </p:nvPicPr>
        <p:blipFill>
          <a:blip r:embed="rId4"/>
          <a:stretch>
            <a:fillRect/>
          </a:stretch>
        </p:blipFill>
        <p:spPr>
          <a:xfrm>
            <a:off x="7278131" y="3290393"/>
            <a:ext cx="4913869" cy="3394611"/>
          </a:xfrm>
          <a:prstGeom prst="rect">
            <a:avLst/>
          </a:prstGeom>
        </p:spPr>
      </p:pic>
      <p:pic>
        <p:nvPicPr>
          <p:cNvPr id="18" name="Content Placeholder 3">
            <a:extLst>
              <a:ext uri="{FF2B5EF4-FFF2-40B4-BE49-F238E27FC236}">
                <a16:creationId xmlns="" xmlns:a16="http://schemas.microsoft.com/office/drawing/2014/main" id="{23DFDE2D-91A3-6442-2476-91224B7C5481}"/>
              </a:ext>
            </a:extLst>
          </p:cNvPr>
          <p:cNvPicPr>
            <a:picLocks noChangeAspect="1"/>
          </p:cNvPicPr>
          <p:nvPr/>
        </p:nvPicPr>
        <p:blipFill>
          <a:blip r:embed="rId5"/>
          <a:stretch>
            <a:fillRect/>
          </a:stretch>
        </p:blipFill>
        <p:spPr>
          <a:xfrm>
            <a:off x="3672840" y="3620742"/>
            <a:ext cx="3705225" cy="3064261"/>
          </a:xfrm>
          <a:prstGeom prst="rect">
            <a:avLst/>
          </a:prstGeom>
          <a:noFill/>
          <a:ln>
            <a:noFill/>
          </a:ln>
        </p:spPr>
      </p:pic>
      <p:pic>
        <p:nvPicPr>
          <p:cNvPr id="19" name="Picture 18">
            <a:extLst>
              <a:ext uri="{FF2B5EF4-FFF2-40B4-BE49-F238E27FC236}">
                <a16:creationId xmlns="" xmlns:a16="http://schemas.microsoft.com/office/drawing/2014/main" id="{2979A2A3-8577-E5AA-0928-32FE20DD17FE}"/>
              </a:ext>
            </a:extLst>
          </p:cNvPr>
          <p:cNvPicPr>
            <a:picLocks noChangeAspect="1"/>
          </p:cNvPicPr>
          <p:nvPr/>
        </p:nvPicPr>
        <p:blipFill>
          <a:blip r:embed="rId6"/>
          <a:stretch>
            <a:fillRect/>
          </a:stretch>
        </p:blipFill>
        <p:spPr>
          <a:xfrm>
            <a:off x="536294" y="4744995"/>
            <a:ext cx="3044053" cy="2026506"/>
          </a:xfrm>
          <a:prstGeom prst="rect">
            <a:avLst/>
          </a:prstGeom>
        </p:spPr>
      </p:pic>
      <p:pic>
        <p:nvPicPr>
          <p:cNvPr id="20" name="Picture 19"/>
          <p:cNvPicPr>
            <a:picLocks noChangeAspect="1"/>
          </p:cNvPicPr>
          <p:nvPr/>
        </p:nvPicPr>
        <p:blipFill>
          <a:blip r:embed="rId2"/>
          <a:stretch>
            <a:fillRect/>
          </a:stretch>
        </p:blipFill>
        <p:spPr>
          <a:xfrm flipH="1">
            <a:off x="691513" y="4273838"/>
            <a:ext cx="518160" cy="518160"/>
          </a:xfrm>
          <a:prstGeom prst="rect">
            <a:avLst/>
          </a:prstGeom>
        </p:spPr>
      </p:pic>
    </p:spTree>
    <p:extLst>
      <p:ext uri="{BB962C8B-B14F-4D97-AF65-F5344CB8AC3E}">
        <p14:creationId xmlns:p14="http://schemas.microsoft.com/office/powerpoint/2010/main" val="145429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Clustering</a:t>
            </a:r>
            <a:br>
              <a:rPr lang="en-US" dirty="0" smtClean="0"/>
            </a:br>
            <a:r>
              <a:rPr lang="en-US" dirty="0" smtClean="0"/>
              <a:t>4</a:t>
            </a:r>
            <a:r>
              <a:rPr lang="en-US" dirty="0" smtClean="0"/>
              <a:t>5 </a:t>
            </a:r>
            <a:r>
              <a:rPr lang="en-US" dirty="0" smtClean="0"/>
              <a:t>– </a:t>
            </a:r>
            <a:r>
              <a:rPr lang="en-US" dirty="0" smtClean="0"/>
              <a:t>5</a:t>
            </a:r>
            <a:r>
              <a:rPr lang="en-US" dirty="0" smtClean="0"/>
              <a:t>4 Female </a:t>
            </a:r>
            <a:r>
              <a:rPr lang="en-US" dirty="0" smtClean="0"/>
              <a:t>– Profile</a:t>
            </a:r>
            <a:endParaRPr lang="" dirty="0"/>
          </a:p>
        </p:txBody>
      </p:sp>
      <p:sp>
        <p:nvSpPr>
          <p:cNvPr id="3" name="Text Placeholder 2"/>
          <p:cNvSpPr>
            <a:spLocks noGrp="1"/>
          </p:cNvSpPr>
          <p:nvPr>
            <p:ph type="body" idx="1"/>
          </p:nvPr>
        </p:nvSpPr>
        <p:spPr>
          <a:xfrm>
            <a:off x="331572" y="1416368"/>
            <a:ext cx="11528853" cy="5032375"/>
          </a:xfrm>
        </p:spPr>
        <p:txBody>
          <a:bodyPr>
            <a:noAutofit/>
          </a:bodyPr>
          <a:lstStyle/>
          <a:p>
            <a:pPr algn="just">
              <a:lnSpc>
                <a:spcPct val="100000"/>
              </a:lnSpc>
            </a:pPr>
            <a:r>
              <a:rPr lang="en-US" sz="1300" dirty="0">
                <a:solidFill>
                  <a:srgbClr val="C00000"/>
                </a:solidFill>
              </a:rPr>
              <a:t>Geographic </a:t>
            </a:r>
            <a:r>
              <a:rPr lang="en-US" sz="1300" dirty="0" smtClean="0">
                <a:solidFill>
                  <a:srgbClr val="C00000"/>
                </a:solidFill>
              </a:rPr>
              <a:t>Distribution</a:t>
            </a:r>
            <a:r>
              <a:rPr lang="en-US" sz="1300" dirty="0" smtClean="0">
                <a:solidFill>
                  <a:schemeClr val="tx1"/>
                </a:solidFill>
              </a:rPr>
              <a:t>:	This </a:t>
            </a:r>
            <a:r>
              <a:rPr lang="en-US" sz="1300" dirty="0">
                <a:solidFill>
                  <a:schemeClr val="tx1"/>
                </a:solidFill>
              </a:rPr>
              <a:t>age group of business people is distributed across various states in the United States. Approximately 17% of them belong to Texas (TX), 9% are from Florida (FL), 7% from California (CA), 6% from New York (NY), 5% from New Jersey (NJ), 4% from Colorado (CO), and the rest are from other states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Preferred Car Make and </a:t>
            </a:r>
            <a:r>
              <a:rPr lang="en-US" sz="1300" dirty="0">
                <a:solidFill>
                  <a:srgbClr val="C00000"/>
                </a:solidFill>
              </a:rPr>
              <a:t>Model</a:t>
            </a:r>
            <a:r>
              <a:rPr lang="en-US" sz="1300" dirty="0" smtClean="0">
                <a:solidFill>
                  <a:schemeClr val="tx1"/>
                </a:solidFill>
              </a:rPr>
              <a:t>:	The </a:t>
            </a:r>
            <a:r>
              <a:rPr lang="en-US" sz="1300" dirty="0">
                <a:solidFill>
                  <a:schemeClr val="tx1"/>
                </a:solidFill>
              </a:rPr>
              <a:t>majority of individuals in this age group, over 89%, use BMW bikes, with the X5 model being the most popular choice. This preference demonstrates their affinity for high-quality and prestigious motorcycles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Housing and Property </a:t>
            </a:r>
            <a:r>
              <a:rPr lang="en-US" sz="1300" dirty="0">
                <a:solidFill>
                  <a:srgbClr val="C00000"/>
                </a:solidFill>
              </a:rPr>
              <a:t>Ownership</a:t>
            </a:r>
            <a:r>
              <a:rPr lang="en-US" sz="1300" dirty="0" smtClean="0">
                <a:solidFill>
                  <a:schemeClr val="tx1"/>
                </a:solidFill>
              </a:rPr>
              <a:t>:	Over </a:t>
            </a:r>
            <a:r>
              <a:rPr lang="en-US" sz="1300" dirty="0">
                <a:solidFill>
                  <a:schemeClr val="tx1"/>
                </a:solidFill>
              </a:rPr>
              <a:t>92% of these female business people own houses, indicating their inclination towards property ownership and long-term stability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Residential </a:t>
            </a:r>
            <a:r>
              <a:rPr lang="en-US" sz="1300" dirty="0">
                <a:solidFill>
                  <a:srgbClr val="C00000"/>
                </a:solidFill>
              </a:rPr>
              <a:t>Stability</a:t>
            </a:r>
            <a:r>
              <a:rPr lang="en-US" sz="1300" dirty="0" smtClean="0">
                <a:solidFill>
                  <a:schemeClr val="tx1"/>
                </a:solidFill>
              </a:rPr>
              <a:t>:		A </a:t>
            </a:r>
            <a:r>
              <a:rPr lang="en-US" sz="1300" dirty="0">
                <a:solidFill>
                  <a:schemeClr val="tx1"/>
                </a:solidFill>
              </a:rPr>
              <a:t>significant portion, over 43%, of individuals in this age group have been living in their current houses for 15 years or more, highlighting their commitment to a familiar and established environment</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Home Size and </a:t>
            </a:r>
            <a:r>
              <a:rPr lang="en-US" sz="1300" dirty="0">
                <a:solidFill>
                  <a:srgbClr val="C00000"/>
                </a:solidFill>
              </a:rPr>
              <a:t>Age</a:t>
            </a:r>
            <a:r>
              <a:rPr lang="en-US" sz="1300" dirty="0" smtClean="0">
                <a:solidFill>
                  <a:schemeClr val="tx1"/>
                </a:solidFill>
              </a:rPr>
              <a:t>:	Up </a:t>
            </a:r>
            <a:r>
              <a:rPr lang="en-US" sz="1300" dirty="0">
                <a:solidFill>
                  <a:schemeClr val="tx1"/>
                </a:solidFill>
              </a:rPr>
              <a:t>to 43% of their houses range from 2000 square feet to 3500 square feet, providing ample space for comfortable living and potential home offices or workspaces. Moreover, over 16% of this age group have houses that were built 20 years ago, indicating a preference for more mature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House Market </a:t>
            </a:r>
            <a:r>
              <a:rPr lang="en-US" sz="1300" dirty="0">
                <a:solidFill>
                  <a:srgbClr val="C00000"/>
                </a:solidFill>
              </a:rPr>
              <a:t>Value</a:t>
            </a:r>
            <a:r>
              <a:rPr lang="en-US" sz="1300" dirty="0" smtClean="0">
                <a:solidFill>
                  <a:schemeClr val="tx1"/>
                </a:solidFill>
              </a:rPr>
              <a:t>:	For </a:t>
            </a:r>
            <a:r>
              <a:rPr lang="en-US" sz="1300" dirty="0">
                <a:solidFill>
                  <a:schemeClr val="tx1"/>
                </a:solidFill>
              </a:rPr>
              <a:t>47% of individuals in this group, their houses have a market value ranging from $500,000 to $1,000,000 or more, reflecting their investment in valuable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Occupation</a:t>
            </a:r>
            <a:r>
              <a:rPr lang="en-US" sz="1300" dirty="0" smtClean="0">
                <a:solidFill>
                  <a:schemeClr val="tx1"/>
                </a:solidFill>
              </a:rPr>
              <a:t>:	Approximately </a:t>
            </a:r>
            <a:r>
              <a:rPr lang="en-US" sz="1300" dirty="0">
                <a:solidFill>
                  <a:schemeClr val="tx1"/>
                </a:solidFill>
              </a:rPr>
              <a:t>31% of individuals in this age group are engaged in professional/technical roles, indicating their expertise and involvement in specialized fields. Additionally, around 16% of them work in white-collar or clerical positions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Education</a:t>
            </a:r>
            <a:r>
              <a:rPr lang="en-US" sz="1300" dirty="0" smtClean="0">
                <a:solidFill>
                  <a:schemeClr val="tx1"/>
                </a:solidFill>
              </a:rPr>
              <a:t>:	Among </a:t>
            </a:r>
            <a:r>
              <a:rPr lang="en-US" sz="1300" dirty="0">
                <a:solidFill>
                  <a:schemeClr val="tx1"/>
                </a:solidFill>
              </a:rPr>
              <a:t>this group, approximately 45% of the individuals are high school graduates, indicating their level of education and qualification</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Family </a:t>
            </a:r>
            <a:r>
              <a:rPr lang="en-US" sz="1300" dirty="0">
                <a:solidFill>
                  <a:srgbClr val="C00000"/>
                </a:solidFill>
              </a:rPr>
              <a:t>Status</a:t>
            </a:r>
            <a:r>
              <a:rPr lang="en-US" sz="1300" dirty="0" smtClean="0">
                <a:solidFill>
                  <a:schemeClr val="tx1"/>
                </a:solidFill>
              </a:rPr>
              <a:t>:	Around </a:t>
            </a:r>
            <a:r>
              <a:rPr lang="en-US" sz="1300" dirty="0">
                <a:solidFill>
                  <a:schemeClr val="tx1"/>
                </a:solidFill>
              </a:rPr>
              <a:t>48% of individuals in this age group do not have children, suggesting a focus on their careers and personal </a:t>
            </a:r>
            <a:r>
              <a:rPr lang="en-US" sz="1300" dirty="0" smtClean="0">
                <a:solidFill>
                  <a:schemeClr val="tx1"/>
                </a:solidFill>
              </a:rPr>
              <a:t>pursuits.</a:t>
            </a:r>
          </a:p>
          <a:p>
            <a:pPr algn="just">
              <a:lnSpc>
                <a:spcPct val="100000"/>
              </a:lnSpc>
            </a:pPr>
            <a:r>
              <a:rPr lang="en-US" sz="1300" dirty="0">
                <a:solidFill>
                  <a:srgbClr val="C00000"/>
                </a:solidFill>
              </a:rPr>
              <a:t>Income</a:t>
            </a:r>
            <a:r>
              <a:rPr lang="en-US" sz="1300" dirty="0" smtClean="0">
                <a:solidFill>
                  <a:schemeClr val="tx1"/>
                </a:solidFill>
              </a:rPr>
              <a:t>:	The </a:t>
            </a:r>
            <a:r>
              <a:rPr lang="en-US" sz="1300" dirty="0">
                <a:solidFill>
                  <a:schemeClr val="tx1"/>
                </a:solidFill>
              </a:rPr>
              <a:t>income range for this group starts at $75,000, indicating a stable financial status and potential for higher earnings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Ethnicity</a:t>
            </a:r>
            <a:r>
              <a:rPr lang="en-US" sz="1300" dirty="0" smtClean="0">
                <a:solidFill>
                  <a:schemeClr val="tx1"/>
                </a:solidFill>
              </a:rPr>
              <a:t>:	Approximately </a:t>
            </a:r>
            <a:r>
              <a:rPr lang="en-US" sz="1300" dirty="0">
                <a:solidFill>
                  <a:schemeClr val="tx1"/>
                </a:solidFill>
              </a:rPr>
              <a:t>79% of these individuals identify as white/other.</a:t>
            </a: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427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6</a:t>
            </a:r>
            <a:r>
              <a:rPr lang="en-US" dirty="0" smtClean="0"/>
              <a:t>5 </a:t>
            </a:r>
            <a:r>
              <a:rPr lang="en-US" dirty="0" smtClean="0"/>
              <a:t>– </a:t>
            </a:r>
            <a:r>
              <a:rPr lang="en-US" dirty="0" smtClean="0"/>
              <a:t>74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Over </a:t>
            </a:r>
            <a:r>
              <a:rPr lang="en-US" sz="1600" dirty="0" smtClean="0"/>
              <a:t>18% </a:t>
            </a:r>
            <a:r>
              <a:rPr lang="en-US" sz="1600" dirty="0" smtClean="0"/>
              <a:t>belongs to TX, 9% from FL, </a:t>
            </a:r>
            <a:r>
              <a:rPr lang="en-US" sz="1600" dirty="0" smtClean="0"/>
              <a:t>8% </a:t>
            </a:r>
            <a:r>
              <a:rPr lang="en-US" sz="1600" dirty="0" smtClean="0"/>
              <a:t>from CA, </a:t>
            </a:r>
            <a:r>
              <a:rPr lang="en-US" sz="1600" dirty="0" smtClean="0"/>
              <a:t>5% </a:t>
            </a:r>
            <a:r>
              <a:rPr lang="en-US" sz="1600" dirty="0" smtClean="0"/>
              <a:t>from NY, </a:t>
            </a:r>
            <a:r>
              <a:rPr lang="en-US" sz="1600" dirty="0" smtClean="0"/>
              <a:t>4% </a:t>
            </a:r>
            <a:r>
              <a:rPr lang="en-US" sz="1600" dirty="0" smtClean="0"/>
              <a:t>from </a:t>
            </a:r>
            <a:r>
              <a:rPr lang="en-US" sz="1600" dirty="0" smtClean="0"/>
              <a:t>TN, 4% </a:t>
            </a:r>
            <a:r>
              <a:rPr lang="en-US" sz="1600" dirty="0" smtClean="0"/>
              <a:t>from </a:t>
            </a:r>
            <a:r>
              <a:rPr lang="en-US" sz="1600" dirty="0" smtClean="0"/>
              <a:t>NJ </a:t>
            </a:r>
            <a:r>
              <a:rPr lang="en-US" sz="1600" dirty="0" smtClean="0"/>
              <a:t>and rest from other states.</a:t>
            </a:r>
          </a:p>
          <a:p>
            <a:pPr algn="just">
              <a:lnSpc>
                <a:spcPct val="100000"/>
              </a:lnSpc>
            </a:pPr>
            <a:r>
              <a:rPr lang="en-US" sz="1600" dirty="0" smtClean="0"/>
              <a:t>Over </a:t>
            </a:r>
            <a:r>
              <a:rPr lang="en-US" sz="1600" dirty="0" smtClean="0"/>
              <a:t>89% </a:t>
            </a:r>
            <a:r>
              <a:rPr lang="en-US" sz="1600" dirty="0" smtClean="0"/>
              <a:t>are using BMW (X5) bike.</a:t>
            </a:r>
          </a:p>
          <a:p>
            <a:pPr algn="just">
              <a:lnSpc>
                <a:spcPct val="100000"/>
              </a:lnSpc>
            </a:pPr>
            <a:r>
              <a:rPr lang="en-US" sz="1600" dirty="0" smtClean="0"/>
              <a:t>Over </a:t>
            </a:r>
            <a:r>
              <a:rPr lang="en-US" sz="1600" dirty="0" smtClean="0"/>
              <a:t>92% </a:t>
            </a:r>
            <a:r>
              <a:rPr lang="en-US" sz="1600" dirty="0" smtClean="0"/>
              <a:t>of this group own houses.</a:t>
            </a:r>
          </a:p>
          <a:p>
            <a:pPr algn="just">
              <a:lnSpc>
                <a:spcPct val="100000"/>
              </a:lnSpc>
            </a:pPr>
            <a:r>
              <a:rPr lang="en-US" sz="1600" dirty="0" smtClean="0"/>
              <a:t>Over </a:t>
            </a:r>
            <a:r>
              <a:rPr lang="en-US" sz="1600" dirty="0" smtClean="0"/>
              <a:t>43% </a:t>
            </a:r>
            <a:r>
              <a:rPr lang="en-US" sz="1600" dirty="0" smtClean="0"/>
              <a:t>of these people living in their houses/ homes for last 15+ years.</a:t>
            </a:r>
          </a:p>
          <a:p>
            <a:pPr algn="just">
              <a:lnSpc>
                <a:spcPct val="100000"/>
              </a:lnSpc>
            </a:pPr>
            <a:r>
              <a:rPr lang="en-US" sz="1600" dirty="0" smtClean="0"/>
              <a:t>Up to 45% </a:t>
            </a:r>
            <a:r>
              <a:rPr lang="en-US" sz="1600" dirty="0" smtClean="0"/>
              <a:t>of these peoples’ houses are from 2000 </a:t>
            </a:r>
            <a:r>
              <a:rPr lang="en-US" sz="1600" dirty="0" err="1" smtClean="0"/>
              <a:t>Sq</a:t>
            </a:r>
            <a:r>
              <a:rPr lang="en-US" sz="1600" dirty="0" smtClean="0"/>
              <a:t> </a:t>
            </a:r>
            <a:r>
              <a:rPr lang="en-US" sz="1600" dirty="0" err="1" smtClean="0"/>
              <a:t>ft</a:t>
            </a:r>
            <a:r>
              <a:rPr lang="en-US" sz="1600" dirty="0" smtClean="0"/>
              <a:t> to </a:t>
            </a:r>
            <a:r>
              <a:rPr lang="en-US" sz="1600" dirty="0" smtClean="0"/>
              <a:t>3500 </a:t>
            </a:r>
            <a:r>
              <a:rPr lang="en-US" sz="1600" dirty="0" err="1" smtClean="0"/>
              <a:t>Sq</a:t>
            </a:r>
            <a:r>
              <a:rPr lang="en-US" sz="1600" dirty="0" smtClean="0"/>
              <a:t> ft.</a:t>
            </a:r>
          </a:p>
          <a:p>
            <a:pPr algn="just">
              <a:lnSpc>
                <a:spcPct val="100000"/>
              </a:lnSpc>
            </a:pPr>
            <a:r>
              <a:rPr lang="en-US" sz="1600" dirty="0" smtClean="0"/>
              <a:t>Over </a:t>
            </a:r>
            <a:r>
              <a:rPr lang="en-US" sz="1600" dirty="0" smtClean="0"/>
              <a:t>14% </a:t>
            </a:r>
            <a:r>
              <a:rPr lang="en-US" sz="1600" dirty="0" smtClean="0"/>
              <a:t>of this age group have houses built 20 years ago.</a:t>
            </a:r>
          </a:p>
          <a:p>
            <a:pPr algn="just">
              <a:lnSpc>
                <a:spcPct val="100000"/>
              </a:lnSpc>
            </a:pPr>
            <a:r>
              <a:rPr lang="en-US" sz="1600" dirty="0" smtClean="0"/>
              <a:t>House market value of these houses (for </a:t>
            </a:r>
            <a:r>
              <a:rPr lang="en-US" sz="1600" dirty="0" smtClean="0"/>
              <a:t>23% </a:t>
            </a:r>
            <a:r>
              <a:rPr lang="en-US" sz="1600" dirty="0" smtClean="0"/>
              <a:t>people) is </a:t>
            </a:r>
            <a:r>
              <a:rPr lang="en-US" sz="1600" dirty="0" smtClean="0"/>
              <a:t>$500,00 to </a:t>
            </a:r>
            <a:r>
              <a:rPr lang="en-US" sz="1600" dirty="0" smtClean="0"/>
              <a:t>$750,000</a:t>
            </a:r>
            <a:r>
              <a:rPr lang="en-US" sz="1600" dirty="0" smtClean="0"/>
              <a:t>+.</a:t>
            </a:r>
          </a:p>
          <a:p>
            <a:pPr algn="just">
              <a:lnSpc>
                <a:spcPct val="100000"/>
              </a:lnSpc>
            </a:pPr>
            <a:r>
              <a:rPr lang="en-US" sz="1600" dirty="0" smtClean="0"/>
              <a:t>32% </a:t>
            </a:r>
            <a:r>
              <a:rPr lang="en-US" sz="1600" dirty="0" smtClean="0"/>
              <a:t>people are professional/ technical, while </a:t>
            </a:r>
            <a:r>
              <a:rPr lang="en-US" sz="1600" dirty="0" smtClean="0"/>
              <a:t>15% </a:t>
            </a:r>
            <a:r>
              <a:rPr lang="en-US" sz="1600" dirty="0" smtClean="0"/>
              <a:t>are white collar/ clerical staff.</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715349" y="1904362"/>
            <a:ext cx="518160" cy="518160"/>
          </a:xfrm>
          <a:prstGeom prst="rect">
            <a:avLst/>
          </a:prstGeom>
        </p:spPr>
      </p:pic>
      <p:pic>
        <p:nvPicPr>
          <p:cNvPr id="19" name="Picture 18"/>
          <p:cNvPicPr>
            <a:picLocks noChangeAspect="1"/>
          </p:cNvPicPr>
          <p:nvPr/>
        </p:nvPicPr>
        <p:blipFill>
          <a:blip r:embed="rId2"/>
          <a:stretch>
            <a:fillRect/>
          </a:stretch>
        </p:blipFill>
        <p:spPr>
          <a:xfrm flipH="1">
            <a:off x="691513" y="2673651"/>
            <a:ext cx="518160" cy="518160"/>
          </a:xfrm>
          <a:prstGeom prst="rect">
            <a:avLst/>
          </a:prstGeom>
        </p:spPr>
      </p:pic>
      <p:pic>
        <p:nvPicPr>
          <p:cNvPr id="22" name="Picture 21"/>
          <p:cNvPicPr>
            <a:picLocks noChangeAspect="1"/>
          </p:cNvPicPr>
          <p:nvPr/>
        </p:nvPicPr>
        <p:blipFill>
          <a:blip r:embed="rId2"/>
          <a:stretch>
            <a:fillRect/>
          </a:stretch>
        </p:blipFill>
        <p:spPr>
          <a:xfrm flipH="1">
            <a:off x="691513" y="3127466"/>
            <a:ext cx="518160" cy="518160"/>
          </a:xfrm>
          <a:prstGeom prst="rect">
            <a:avLst/>
          </a:prstGeom>
        </p:spPr>
      </p:pic>
      <p:pic>
        <p:nvPicPr>
          <p:cNvPr id="25" name="Picture 24"/>
          <p:cNvPicPr>
            <a:picLocks noChangeAspect="1"/>
          </p:cNvPicPr>
          <p:nvPr/>
        </p:nvPicPr>
        <p:blipFill>
          <a:blip r:embed="rId2"/>
          <a:stretch>
            <a:fillRect/>
          </a:stretch>
        </p:blipFill>
        <p:spPr>
          <a:xfrm flipH="1">
            <a:off x="691513" y="3620742"/>
            <a:ext cx="518160" cy="518160"/>
          </a:xfrm>
          <a:prstGeom prst="rect">
            <a:avLst/>
          </a:prstGeom>
        </p:spPr>
      </p:pic>
      <p:pic>
        <p:nvPicPr>
          <p:cNvPr id="29" name="Picture 28"/>
          <p:cNvPicPr>
            <a:picLocks noChangeAspect="1"/>
          </p:cNvPicPr>
          <p:nvPr/>
        </p:nvPicPr>
        <p:blipFill>
          <a:blip r:embed="rId2"/>
          <a:stretch>
            <a:fillRect/>
          </a:stretch>
        </p:blipFill>
        <p:spPr>
          <a:xfrm flipH="1">
            <a:off x="691513" y="4153917"/>
            <a:ext cx="518160" cy="518160"/>
          </a:xfrm>
          <a:prstGeom prst="rect">
            <a:avLst/>
          </a:prstGeom>
        </p:spPr>
      </p:pic>
      <p:pic>
        <p:nvPicPr>
          <p:cNvPr id="30" name="Picture 29"/>
          <p:cNvPicPr>
            <a:picLocks noChangeAspect="1"/>
          </p:cNvPicPr>
          <p:nvPr/>
        </p:nvPicPr>
        <p:blipFill>
          <a:blip r:embed="rId2"/>
          <a:stretch>
            <a:fillRect/>
          </a:stretch>
        </p:blipFill>
        <p:spPr>
          <a:xfrm flipH="1">
            <a:off x="691513" y="4713703"/>
            <a:ext cx="518160" cy="518160"/>
          </a:xfrm>
          <a:prstGeom prst="rect">
            <a:avLst/>
          </a:prstGeom>
        </p:spPr>
      </p:pic>
      <p:pic>
        <p:nvPicPr>
          <p:cNvPr id="33" name="Picture 32"/>
          <p:cNvPicPr>
            <a:picLocks noChangeAspect="1"/>
          </p:cNvPicPr>
          <p:nvPr/>
        </p:nvPicPr>
        <p:blipFill>
          <a:blip r:embed="rId2"/>
          <a:stretch>
            <a:fillRect/>
          </a:stretch>
        </p:blipFill>
        <p:spPr>
          <a:xfrm flipH="1">
            <a:off x="691513" y="5273489"/>
            <a:ext cx="518160" cy="518160"/>
          </a:xfrm>
          <a:prstGeom prst="rect">
            <a:avLst/>
          </a:prstGeom>
        </p:spPr>
      </p:pic>
      <p:pic>
        <p:nvPicPr>
          <p:cNvPr id="34" name="Picture 33"/>
          <p:cNvPicPr>
            <a:picLocks noChangeAspect="1"/>
          </p:cNvPicPr>
          <p:nvPr/>
        </p:nvPicPr>
        <p:blipFill>
          <a:blip r:embed="rId2"/>
          <a:stretch>
            <a:fillRect/>
          </a:stretch>
        </p:blipFill>
        <p:spPr>
          <a:xfrm flipH="1">
            <a:off x="691513" y="5886669"/>
            <a:ext cx="518160" cy="518160"/>
          </a:xfrm>
          <a:prstGeom prst="rect">
            <a:avLst/>
          </a:prstGeom>
        </p:spPr>
      </p:pic>
      <p:pic>
        <p:nvPicPr>
          <p:cNvPr id="24" name="Content Placeholder 3">
            <a:extLst>
              <a:ext uri="{FF2B5EF4-FFF2-40B4-BE49-F238E27FC236}">
                <a16:creationId xmlns="" xmlns:a16="http://schemas.microsoft.com/office/drawing/2014/main" id="{9AF02675-738A-8DC3-C3AF-B3F132EF2325}"/>
              </a:ext>
            </a:extLst>
          </p:cNvPr>
          <p:cNvPicPr>
            <a:picLocks noChangeAspect="1"/>
          </p:cNvPicPr>
          <p:nvPr/>
        </p:nvPicPr>
        <p:blipFill>
          <a:blip r:embed="rId3"/>
          <a:stretch>
            <a:fillRect/>
          </a:stretch>
        </p:blipFill>
        <p:spPr>
          <a:xfrm>
            <a:off x="9329351" y="-12399"/>
            <a:ext cx="2862649" cy="2043714"/>
          </a:xfrm>
          <a:prstGeom prst="rect">
            <a:avLst/>
          </a:prstGeom>
          <a:noFill/>
          <a:ln>
            <a:noFill/>
          </a:ln>
        </p:spPr>
      </p:pic>
      <p:pic>
        <p:nvPicPr>
          <p:cNvPr id="31" name="Content Placeholder 3">
            <a:extLst>
              <a:ext uri="{FF2B5EF4-FFF2-40B4-BE49-F238E27FC236}">
                <a16:creationId xmlns="" xmlns:a16="http://schemas.microsoft.com/office/drawing/2014/main" id="{730B9219-4DC9-BA28-F844-8ACF1F79B0CA}"/>
              </a:ext>
            </a:extLst>
          </p:cNvPr>
          <p:cNvPicPr>
            <a:picLocks noChangeAspect="1"/>
          </p:cNvPicPr>
          <p:nvPr/>
        </p:nvPicPr>
        <p:blipFill>
          <a:blip r:embed="rId4"/>
          <a:stretch>
            <a:fillRect/>
          </a:stretch>
        </p:blipFill>
        <p:spPr>
          <a:xfrm>
            <a:off x="6507480" y="0"/>
            <a:ext cx="2821871" cy="2031315"/>
          </a:xfrm>
          <a:prstGeom prst="rect">
            <a:avLst/>
          </a:prstGeom>
          <a:noFill/>
          <a:ln>
            <a:noFill/>
          </a:ln>
        </p:spPr>
      </p:pic>
      <p:pic>
        <p:nvPicPr>
          <p:cNvPr id="36" name="Content Placeholder 3">
            <a:extLst>
              <a:ext uri="{FF2B5EF4-FFF2-40B4-BE49-F238E27FC236}">
                <a16:creationId xmlns="" xmlns:a16="http://schemas.microsoft.com/office/drawing/2014/main" id="{DE97A56E-CD00-BE57-CC55-7D74A1D65AE0}"/>
              </a:ext>
            </a:extLst>
          </p:cNvPr>
          <p:cNvPicPr>
            <a:picLocks noChangeAspect="1"/>
          </p:cNvPicPr>
          <p:nvPr/>
        </p:nvPicPr>
        <p:blipFill>
          <a:blip r:embed="rId5"/>
          <a:stretch>
            <a:fillRect/>
          </a:stretch>
        </p:blipFill>
        <p:spPr>
          <a:xfrm>
            <a:off x="9441744" y="1948270"/>
            <a:ext cx="2750256" cy="2295501"/>
          </a:xfrm>
          <a:prstGeom prst="rect">
            <a:avLst/>
          </a:prstGeom>
          <a:noFill/>
          <a:ln>
            <a:noFill/>
          </a:ln>
        </p:spPr>
      </p:pic>
      <p:pic>
        <p:nvPicPr>
          <p:cNvPr id="38" name="Picture 37">
            <a:extLst>
              <a:ext uri="{FF2B5EF4-FFF2-40B4-BE49-F238E27FC236}">
                <a16:creationId xmlns="" xmlns:a16="http://schemas.microsoft.com/office/drawing/2014/main" id="{EE8D4238-882B-17D0-0FD8-7C00C879A251}"/>
              </a:ext>
            </a:extLst>
          </p:cNvPr>
          <p:cNvPicPr>
            <a:picLocks noChangeAspect="1"/>
          </p:cNvPicPr>
          <p:nvPr/>
        </p:nvPicPr>
        <p:blipFill>
          <a:blip r:embed="rId6"/>
          <a:stretch>
            <a:fillRect/>
          </a:stretch>
        </p:blipFill>
        <p:spPr>
          <a:xfrm>
            <a:off x="6505623" y="1904363"/>
            <a:ext cx="2936121" cy="2234540"/>
          </a:xfrm>
          <a:prstGeom prst="rect">
            <a:avLst/>
          </a:prstGeom>
        </p:spPr>
      </p:pic>
      <p:pic>
        <p:nvPicPr>
          <p:cNvPr id="40" name="Content Placeholder 3">
            <a:extLst>
              <a:ext uri="{FF2B5EF4-FFF2-40B4-BE49-F238E27FC236}">
                <a16:creationId xmlns="" xmlns:a16="http://schemas.microsoft.com/office/drawing/2014/main" id="{7FF999B6-B2BD-122E-33B4-7912ED2AE077}"/>
              </a:ext>
            </a:extLst>
          </p:cNvPr>
          <p:cNvPicPr>
            <a:picLocks noChangeAspect="1"/>
          </p:cNvPicPr>
          <p:nvPr/>
        </p:nvPicPr>
        <p:blipFill>
          <a:blip r:embed="rId7"/>
          <a:stretch>
            <a:fillRect/>
          </a:stretch>
        </p:blipFill>
        <p:spPr>
          <a:xfrm>
            <a:off x="9441744" y="4287678"/>
            <a:ext cx="2740390" cy="2501198"/>
          </a:xfrm>
          <a:prstGeom prst="rect">
            <a:avLst/>
          </a:prstGeom>
          <a:noFill/>
          <a:ln>
            <a:noFill/>
          </a:ln>
        </p:spPr>
      </p:pic>
      <p:pic>
        <p:nvPicPr>
          <p:cNvPr id="41" name="Picture 40">
            <a:extLst>
              <a:ext uri="{FF2B5EF4-FFF2-40B4-BE49-F238E27FC236}">
                <a16:creationId xmlns="" xmlns:a16="http://schemas.microsoft.com/office/drawing/2014/main" id="{4A81485D-6248-4BF3-0686-4A00E9C8ECD4}"/>
              </a:ext>
            </a:extLst>
          </p:cNvPr>
          <p:cNvPicPr>
            <a:picLocks noChangeAspect="1"/>
          </p:cNvPicPr>
          <p:nvPr/>
        </p:nvPicPr>
        <p:blipFill>
          <a:blip r:embed="rId8"/>
          <a:stretch>
            <a:fillRect/>
          </a:stretch>
        </p:blipFill>
        <p:spPr>
          <a:xfrm>
            <a:off x="6505623" y="4243771"/>
            <a:ext cx="2936121" cy="2573530"/>
          </a:xfrm>
          <a:prstGeom prst="rect">
            <a:avLst/>
          </a:prstGeom>
        </p:spPr>
      </p:pic>
      <p:sp>
        <p:nvSpPr>
          <p:cNvPr id="6" name="Rectangle 5"/>
          <p:cNvSpPr/>
          <p:nvPr/>
        </p:nvSpPr>
        <p:spPr>
          <a:xfrm>
            <a:off x="6171361" y="54702"/>
            <a:ext cx="6020639" cy="68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42" name="Picture 41">
            <a:extLst>
              <a:ext uri="{FF2B5EF4-FFF2-40B4-BE49-F238E27FC236}">
                <a16:creationId xmlns="" xmlns:a16="http://schemas.microsoft.com/office/drawing/2014/main" id="{9EC33E8B-9CBC-679D-79F5-95E476622BA4}"/>
              </a:ext>
            </a:extLst>
          </p:cNvPr>
          <p:cNvPicPr>
            <a:picLocks noChangeAspect="1"/>
          </p:cNvPicPr>
          <p:nvPr/>
        </p:nvPicPr>
        <p:blipFill>
          <a:blip r:embed="rId9"/>
          <a:stretch>
            <a:fillRect/>
          </a:stretch>
        </p:blipFill>
        <p:spPr>
          <a:xfrm>
            <a:off x="6920029" y="224245"/>
            <a:ext cx="5231194" cy="2903221"/>
          </a:xfrm>
          <a:prstGeom prst="rect">
            <a:avLst/>
          </a:prstGeom>
        </p:spPr>
      </p:pic>
      <p:pic>
        <p:nvPicPr>
          <p:cNvPr id="43" name="Content Placeholder 3">
            <a:extLst>
              <a:ext uri="{FF2B5EF4-FFF2-40B4-BE49-F238E27FC236}">
                <a16:creationId xmlns="" xmlns:a16="http://schemas.microsoft.com/office/drawing/2014/main" id="{F465EFD2-720C-E4E6-F488-A8BADA26E06B}"/>
              </a:ext>
            </a:extLst>
          </p:cNvPr>
          <p:cNvPicPr>
            <a:picLocks noChangeAspect="1"/>
          </p:cNvPicPr>
          <p:nvPr/>
        </p:nvPicPr>
        <p:blipFill>
          <a:blip r:embed="rId10"/>
          <a:stretch>
            <a:fillRect/>
          </a:stretch>
        </p:blipFill>
        <p:spPr>
          <a:xfrm>
            <a:off x="7203990" y="3157468"/>
            <a:ext cx="4947234" cy="3631408"/>
          </a:xfrm>
          <a:prstGeom prst="rect">
            <a:avLst/>
          </a:prstGeom>
          <a:noFill/>
          <a:ln>
            <a:noFill/>
          </a:ln>
        </p:spPr>
      </p:pic>
    </p:spTree>
    <p:extLst>
      <p:ext uri="{BB962C8B-B14F-4D97-AF65-F5344CB8AC3E}">
        <p14:creationId xmlns:p14="http://schemas.microsoft.com/office/powerpoint/2010/main" val="29372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smtClean="0"/>
              <a:t>65 </a:t>
            </a:r>
            <a:r>
              <a:rPr lang="en-US" dirty="0" smtClean="0"/>
              <a:t>– </a:t>
            </a:r>
            <a:r>
              <a:rPr lang="en-US" dirty="0" smtClean="0"/>
              <a:t>7</a:t>
            </a:r>
            <a:r>
              <a:rPr lang="en-US" dirty="0" smtClean="0"/>
              <a:t>4 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250000"/>
              </a:lnSpc>
            </a:pPr>
            <a:r>
              <a:rPr lang="en-US" sz="1600" dirty="0" smtClean="0"/>
              <a:t>40% of the individuals are High School Graduates.</a:t>
            </a:r>
          </a:p>
          <a:p>
            <a:pPr algn="just">
              <a:lnSpc>
                <a:spcPct val="250000"/>
              </a:lnSpc>
            </a:pPr>
            <a:r>
              <a:rPr lang="en-US" sz="1600" dirty="0" smtClean="0"/>
              <a:t>64% of these people have no kids.</a:t>
            </a:r>
          </a:p>
          <a:p>
            <a:pPr algn="just">
              <a:lnSpc>
                <a:spcPct val="250000"/>
              </a:lnSpc>
            </a:pPr>
            <a:r>
              <a:rPr lang="en-US" sz="1600" dirty="0" smtClean="0"/>
              <a:t>Income starts with $45,000.</a:t>
            </a:r>
          </a:p>
          <a:p>
            <a:pPr algn="just">
              <a:lnSpc>
                <a:spcPct val="250000"/>
              </a:lnSpc>
            </a:pPr>
            <a:r>
              <a:rPr lang="en-US" sz="1600" dirty="0" smtClean="0"/>
              <a:t>Over 80% are white/ other ethnicity</a:t>
            </a:r>
          </a:p>
          <a:p>
            <a:pPr algn="just">
              <a:lnSpc>
                <a:spcPct val="100000"/>
              </a:lnSpc>
            </a:pPr>
            <a:endParaRPr lang="en-US" sz="1600" dirty="0" smtClean="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flipH="1">
            <a:off x="691513" y="2146455"/>
            <a:ext cx="518160" cy="518160"/>
          </a:xfrm>
          <a:prstGeom prst="rect">
            <a:avLst/>
          </a:prstGeom>
        </p:spPr>
      </p:pic>
      <p:pic>
        <p:nvPicPr>
          <p:cNvPr id="13" name="Picture 12"/>
          <p:cNvPicPr>
            <a:picLocks noChangeAspect="1"/>
          </p:cNvPicPr>
          <p:nvPr/>
        </p:nvPicPr>
        <p:blipFill>
          <a:blip r:embed="rId2"/>
          <a:stretch>
            <a:fillRect/>
          </a:stretch>
        </p:blipFill>
        <p:spPr>
          <a:xfrm flipH="1">
            <a:off x="691513" y="2904853"/>
            <a:ext cx="518160" cy="518160"/>
          </a:xfrm>
          <a:prstGeom prst="rect">
            <a:avLst/>
          </a:prstGeom>
        </p:spPr>
      </p:pic>
      <p:pic>
        <p:nvPicPr>
          <p:cNvPr id="14" name="Picture 13"/>
          <p:cNvPicPr>
            <a:picLocks noChangeAspect="1"/>
          </p:cNvPicPr>
          <p:nvPr/>
        </p:nvPicPr>
        <p:blipFill>
          <a:blip r:embed="rId2"/>
          <a:stretch>
            <a:fillRect/>
          </a:stretch>
        </p:blipFill>
        <p:spPr>
          <a:xfrm flipH="1">
            <a:off x="691513" y="3620742"/>
            <a:ext cx="518160" cy="518160"/>
          </a:xfrm>
          <a:prstGeom prst="rect">
            <a:avLst/>
          </a:prstGeom>
        </p:spPr>
      </p:pic>
      <p:pic>
        <p:nvPicPr>
          <p:cNvPr id="20" name="Picture 19"/>
          <p:cNvPicPr>
            <a:picLocks noChangeAspect="1"/>
          </p:cNvPicPr>
          <p:nvPr/>
        </p:nvPicPr>
        <p:blipFill>
          <a:blip r:embed="rId2"/>
          <a:stretch>
            <a:fillRect/>
          </a:stretch>
        </p:blipFill>
        <p:spPr>
          <a:xfrm flipH="1">
            <a:off x="691513" y="4273838"/>
            <a:ext cx="518160" cy="518160"/>
          </a:xfrm>
          <a:prstGeom prst="rect">
            <a:avLst/>
          </a:prstGeom>
        </p:spPr>
      </p:pic>
      <p:pic>
        <p:nvPicPr>
          <p:cNvPr id="16" name="Picture 15">
            <a:extLst>
              <a:ext uri="{FF2B5EF4-FFF2-40B4-BE49-F238E27FC236}">
                <a16:creationId xmlns="" xmlns:a16="http://schemas.microsoft.com/office/drawing/2014/main" id="{9D858061-6A9C-4378-EDCD-0E9CF53E2F14}"/>
              </a:ext>
            </a:extLst>
          </p:cNvPr>
          <p:cNvPicPr>
            <a:picLocks noChangeAspect="1"/>
          </p:cNvPicPr>
          <p:nvPr/>
        </p:nvPicPr>
        <p:blipFill>
          <a:blip r:embed="rId3"/>
          <a:stretch>
            <a:fillRect/>
          </a:stretch>
        </p:blipFill>
        <p:spPr>
          <a:xfrm>
            <a:off x="6833286" y="1081924"/>
            <a:ext cx="5358714" cy="2904853"/>
          </a:xfrm>
          <a:prstGeom prst="rect">
            <a:avLst/>
          </a:prstGeom>
        </p:spPr>
      </p:pic>
      <p:pic>
        <p:nvPicPr>
          <p:cNvPr id="21" name="Picture 20">
            <a:extLst>
              <a:ext uri="{FF2B5EF4-FFF2-40B4-BE49-F238E27FC236}">
                <a16:creationId xmlns="" xmlns:a16="http://schemas.microsoft.com/office/drawing/2014/main" id="{24347962-C2E2-F38B-D6BA-D66D70E1E04A}"/>
              </a:ext>
            </a:extLst>
          </p:cNvPr>
          <p:cNvPicPr>
            <a:picLocks noChangeAspect="1"/>
          </p:cNvPicPr>
          <p:nvPr/>
        </p:nvPicPr>
        <p:blipFill>
          <a:blip r:embed="rId4"/>
          <a:stretch>
            <a:fillRect/>
          </a:stretch>
        </p:blipFill>
        <p:spPr>
          <a:xfrm>
            <a:off x="8390238" y="4211443"/>
            <a:ext cx="3801762" cy="2628900"/>
          </a:xfrm>
          <a:prstGeom prst="rect">
            <a:avLst/>
          </a:prstGeom>
        </p:spPr>
      </p:pic>
      <p:pic>
        <p:nvPicPr>
          <p:cNvPr id="22" name="Content Placeholder 3">
            <a:extLst>
              <a:ext uri="{FF2B5EF4-FFF2-40B4-BE49-F238E27FC236}">
                <a16:creationId xmlns="" xmlns:a16="http://schemas.microsoft.com/office/drawing/2014/main" id="{36431853-6449-4F36-E414-F245C3458A3A}"/>
              </a:ext>
            </a:extLst>
          </p:cNvPr>
          <p:cNvPicPr>
            <a:picLocks noChangeAspect="1"/>
          </p:cNvPicPr>
          <p:nvPr/>
        </p:nvPicPr>
        <p:blipFill>
          <a:blip r:embed="rId5"/>
          <a:stretch>
            <a:fillRect/>
          </a:stretch>
        </p:blipFill>
        <p:spPr>
          <a:xfrm>
            <a:off x="4542474" y="3879822"/>
            <a:ext cx="3705225" cy="2952750"/>
          </a:xfrm>
          <a:prstGeom prst="rect">
            <a:avLst/>
          </a:prstGeom>
          <a:noFill/>
          <a:ln>
            <a:noFill/>
          </a:ln>
        </p:spPr>
      </p:pic>
      <p:pic>
        <p:nvPicPr>
          <p:cNvPr id="23" name="Picture 22">
            <a:extLst>
              <a:ext uri="{FF2B5EF4-FFF2-40B4-BE49-F238E27FC236}">
                <a16:creationId xmlns="" xmlns:a16="http://schemas.microsoft.com/office/drawing/2014/main" id="{B52EF626-D18A-424F-C6F6-37DB271EC9FD}"/>
              </a:ext>
            </a:extLst>
          </p:cNvPr>
          <p:cNvPicPr>
            <a:picLocks noChangeAspect="1"/>
          </p:cNvPicPr>
          <p:nvPr/>
        </p:nvPicPr>
        <p:blipFill>
          <a:blip r:embed="rId6"/>
          <a:stretch>
            <a:fillRect/>
          </a:stretch>
        </p:blipFill>
        <p:spPr>
          <a:xfrm>
            <a:off x="950593" y="4886271"/>
            <a:ext cx="3182710" cy="1877454"/>
          </a:xfrm>
          <a:prstGeom prst="rect">
            <a:avLst/>
          </a:prstGeom>
        </p:spPr>
      </p:pic>
    </p:spTree>
    <p:extLst>
      <p:ext uri="{BB962C8B-B14F-4D97-AF65-F5344CB8AC3E}">
        <p14:creationId xmlns:p14="http://schemas.microsoft.com/office/powerpoint/2010/main" val="370788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Clustering</a:t>
            </a:r>
            <a:br>
              <a:rPr lang="en-US" dirty="0" smtClean="0"/>
            </a:br>
            <a:r>
              <a:rPr lang="en-US" dirty="0" smtClean="0"/>
              <a:t>4</a:t>
            </a:r>
            <a:r>
              <a:rPr lang="en-US" dirty="0" smtClean="0"/>
              <a:t>5 </a:t>
            </a:r>
            <a:r>
              <a:rPr lang="en-US" dirty="0" smtClean="0"/>
              <a:t>– </a:t>
            </a:r>
            <a:r>
              <a:rPr lang="en-US" dirty="0" smtClean="0"/>
              <a:t>5</a:t>
            </a:r>
            <a:r>
              <a:rPr lang="en-US" dirty="0" smtClean="0"/>
              <a:t>4 Female </a:t>
            </a:r>
            <a:r>
              <a:rPr lang="en-US" dirty="0" smtClean="0"/>
              <a:t>– Profile</a:t>
            </a:r>
            <a:endParaRPr lang="" dirty="0"/>
          </a:p>
        </p:txBody>
      </p:sp>
      <p:sp>
        <p:nvSpPr>
          <p:cNvPr id="3" name="Text Placeholder 2"/>
          <p:cNvSpPr>
            <a:spLocks noGrp="1"/>
          </p:cNvSpPr>
          <p:nvPr>
            <p:ph type="body" idx="1"/>
          </p:nvPr>
        </p:nvSpPr>
        <p:spPr>
          <a:xfrm>
            <a:off x="331572" y="1416368"/>
            <a:ext cx="11528853" cy="5032375"/>
          </a:xfrm>
        </p:spPr>
        <p:txBody>
          <a:bodyPr>
            <a:noAutofit/>
          </a:bodyPr>
          <a:lstStyle/>
          <a:p>
            <a:pPr algn="just">
              <a:lnSpc>
                <a:spcPct val="100000"/>
              </a:lnSpc>
            </a:pPr>
            <a:r>
              <a:rPr lang="en-US" sz="1300" dirty="0">
                <a:solidFill>
                  <a:srgbClr val="C00000"/>
                </a:solidFill>
              </a:rPr>
              <a:t>Geographic </a:t>
            </a:r>
            <a:r>
              <a:rPr lang="en-US" sz="1300" dirty="0" smtClean="0">
                <a:solidFill>
                  <a:srgbClr val="C00000"/>
                </a:solidFill>
              </a:rPr>
              <a:t>Distribution</a:t>
            </a:r>
            <a:r>
              <a:rPr lang="en-US" sz="1300" dirty="0" smtClean="0">
                <a:solidFill>
                  <a:schemeClr val="tx1"/>
                </a:solidFill>
              </a:rPr>
              <a:t>:	This </a:t>
            </a:r>
            <a:r>
              <a:rPr lang="en-US" sz="1300" dirty="0">
                <a:solidFill>
                  <a:schemeClr val="tx1"/>
                </a:solidFill>
              </a:rPr>
              <a:t>age group of business people is distributed across various states in the United States. Approximately 18% of them belong to Texas (TX), 9% are from Florida (FL), 8% from California (CA), 5% from New York (NY), 4% from Tennessee (TN), 4% from New Jersey (NJ), and the rest are from other states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Preferred Car Make and </a:t>
            </a:r>
            <a:r>
              <a:rPr lang="en-US" sz="1300" dirty="0">
                <a:solidFill>
                  <a:srgbClr val="C00000"/>
                </a:solidFill>
              </a:rPr>
              <a:t>Model</a:t>
            </a:r>
            <a:r>
              <a:rPr lang="en-US" sz="1300" dirty="0" smtClean="0">
                <a:solidFill>
                  <a:schemeClr val="tx1"/>
                </a:solidFill>
              </a:rPr>
              <a:t>:	The </a:t>
            </a:r>
            <a:r>
              <a:rPr lang="en-US" sz="1300" dirty="0">
                <a:solidFill>
                  <a:schemeClr val="tx1"/>
                </a:solidFill>
              </a:rPr>
              <a:t>majority of individuals in this age group, over 89%, use BMW bikes, with the X5 model being the most popular choice. This preference demonstrates their affinity for high-quality and prestigious motorcycles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Housing and Property </a:t>
            </a:r>
            <a:r>
              <a:rPr lang="en-US" sz="1300" dirty="0">
                <a:solidFill>
                  <a:srgbClr val="C00000"/>
                </a:solidFill>
              </a:rPr>
              <a:t>Ownership</a:t>
            </a:r>
            <a:r>
              <a:rPr lang="en-US" sz="1300" dirty="0" smtClean="0">
                <a:solidFill>
                  <a:schemeClr val="tx1"/>
                </a:solidFill>
              </a:rPr>
              <a:t>:		Over </a:t>
            </a:r>
            <a:r>
              <a:rPr lang="en-US" sz="1300" dirty="0">
                <a:solidFill>
                  <a:schemeClr val="tx1"/>
                </a:solidFill>
              </a:rPr>
              <a:t>92% of these male business people own houses, indicating their inclination towards property ownership and long-term stability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Residential </a:t>
            </a:r>
            <a:r>
              <a:rPr lang="en-US" sz="1300" dirty="0">
                <a:solidFill>
                  <a:srgbClr val="C00000"/>
                </a:solidFill>
              </a:rPr>
              <a:t>Stability</a:t>
            </a:r>
            <a:r>
              <a:rPr lang="en-US" sz="1300" dirty="0" smtClean="0">
                <a:solidFill>
                  <a:schemeClr val="tx1"/>
                </a:solidFill>
              </a:rPr>
              <a:t>:		A </a:t>
            </a:r>
            <a:r>
              <a:rPr lang="en-US" sz="1300" dirty="0">
                <a:solidFill>
                  <a:schemeClr val="tx1"/>
                </a:solidFill>
              </a:rPr>
              <a:t>significant portion, over 43%, of individuals in this age group have been living in their current houses for 15 years or more, highlighting their commitment to a familiar and established environment</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Home Size and </a:t>
            </a:r>
            <a:r>
              <a:rPr lang="en-US" sz="1300" dirty="0">
                <a:solidFill>
                  <a:srgbClr val="C00000"/>
                </a:solidFill>
              </a:rPr>
              <a:t>Age</a:t>
            </a:r>
            <a:r>
              <a:rPr lang="en-US" sz="1300" dirty="0" smtClean="0">
                <a:solidFill>
                  <a:schemeClr val="tx1"/>
                </a:solidFill>
              </a:rPr>
              <a:t>:		Up </a:t>
            </a:r>
            <a:r>
              <a:rPr lang="en-US" sz="1300" dirty="0">
                <a:solidFill>
                  <a:schemeClr val="tx1"/>
                </a:solidFill>
              </a:rPr>
              <a:t>to 45% of their houses range from 2000 square feet to 3500 square feet, providing ample space for comfortable living and potential home offices or workspaces. Moreover, over 14% of this age group have houses that were built 20 years ago, indicating a preference for more mature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House Market </a:t>
            </a:r>
            <a:r>
              <a:rPr lang="en-US" sz="1300" dirty="0">
                <a:solidFill>
                  <a:srgbClr val="C00000"/>
                </a:solidFill>
              </a:rPr>
              <a:t>Value</a:t>
            </a:r>
            <a:r>
              <a:rPr lang="en-US" sz="1300" dirty="0" smtClean="0">
                <a:solidFill>
                  <a:schemeClr val="tx1"/>
                </a:solidFill>
              </a:rPr>
              <a:t>:	For </a:t>
            </a:r>
            <a:r>
              <a:rPr lang="en-US" sz="1300" dirty="0">
                <a:solidFill>
                  <a:schemeClr val="tx1"/>
                </a:solidFill>
              </a:rPr>
              <a:t>23% of individuals in this group, their houses have a market value ranging from $500,000 to $750,000 or more, reflecting their investment in valuable properties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Occupation</a:t>
            </a:r>
            <a:r>
              <a:rPr lang="en-US" sz="1300" dirty="0" smtClean="0">
                <a:solidFill>
                  <a:schemeClr val="tx1"/>
                </a:solidFill>
              </a:rPr>
              <a:t>:	Approximately </a:t>
            </a:r>
            <a:r>
              <a:rPr lang="en-US" sz="1300" dirty="0">
                <a:solidFill>
                  <a:schemeClr val="tx1"/>
                </a:solidFill>
              </a:rPr>
              <a:t>32% of individuals in this age group are engaged in professional/technical roles, indicating their expertise and involvement in </a:t>
            </a:r>
            <a:r>
              <a:rPr lang="en-US" sz="1300" dirty="0">
                <a:solidFill>
                  <a:srgbClr val="C00000"/>
                </a:solidFill>
              </a:rPr>
              <a:t>specialized</a:t>
            </a:r>
            <a:r>
              <a:rPr lang="en-US" sz="1300" dirty="0">
                <a:solidFill>
                  <a:schemeClr val="tx1"/>
                </a:solidFill>
              </a:rPr>
              <a:t> fields. Additionally, around 15% of them work in white-collar or clerical positions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Education</a:t>
            </a:r>
            <a:r>
              <a:rPr lang="en-US" sz="1300" dirty="0" smtClean="0">
                <a:solidFill>
                  <a:schemeClr val="tx1"/>
                </a:solidFill>
              </a:rPr>
              <a:t>:	Among </a:t>
            </a:r>
            <a:r>
              <a:rPr lang="en-US" sz="1300" dirty="0">
                <a:solidFill>
                  <a:schemeClr val="tx1"/>
                </a:solidFill>
              </a:rPr>
              <a:t>this group, approximately 40% of the individuals are high school graduates, indicating their level of education and qualification</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Family</a:t>
            </a:r>
            <a:r>
              <a:rPr lang="en-US" sz="1300" dirty="0">
                <a:solidFill>
                  <a:schemeClr val="tx1"/>
                </a:solidFill>
              </a:rPr>
              <a:t> </a:t>
            </a:r>
            <a:r>
              <a:rPr lang="en-US" sz="1300" dirty="0">
                <a:solidFill>
                  <a:srgbClr val="C00000"/>
                </a:solidFill>
              </a:rPr>
              <a:t>Status</a:t>
            </a:r>
            <a:r>
              <a:rPr lang="en-US" sz="1300" dirty="0" smtClean="0">
                <a:solidFill>
                  <a:schemeClr val="tx1"/>
                </a:solidFill>
              </a:rPr>
              <a:t>:	Around </a:t>
            </a:r>
            <a:r>
              <a:rPr lang="en-US" sz="1300" dirty="0">
                <a:solidFill>
                  <a:schemeClr val="tx1"/>
                </a:solidFill>
              </a:rPr>
              <a:t>64% of individuals in this age group do not have children, suggesting a focus on their careers and personal pursuits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Income</a:t>
            </a:r>
            <a:r>
              <a:rPr lang="en-US" sz="1300" dirty="0" smtClean="0">
                <a:solidFill>
                  <a:schemeClr val="tx1"/>
                </a:solidFill>
              </a:rPr>
              <a:t>:	The </a:t>
            </a:r>
            <a:r>
              <a:rPr lang="en-US" sz="1300" dirty="0">
                <a:solidFill>
                  <a:schemeClr val="tx1"/>
                </a:solidFill>
              </a:rPr>
              <a:t>income range for this group starts at $45,000, indicating a stable financial status and potential for higher earnings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rgbClr val="C00000"/>
                </a:solidFill>
              </a:rPr>
              <a:t>Ethnicity</a:t>
            </a:r>
            <a:r>
              <a:rPr lang="en-US" sz="1300" dirty="0" smtClean="0">
                <a:solidFill>
                  <a:schemeClr val="tx1"/>
                </a:solidFill>
              </a:rPr>
              <a:t>:	Approximately </a:t>
            </a:r>
            <a:r>
              <a:rPr lang="en-US" sz="1300" dirty="0">
                <a:solidFill>
                  <a:schemeClr val="tx1"/>
                </a:solidFill>
              </a:rPr>
              <a:t>80% of these individuals identify as white/other.</a:t>
            </a:r>
          </a:p>
          <a:p>
            <a:pPr algn="just">
              <a:lnSpc>
                <a:spcPct val="100000"/>
              </a:lnSpc>
            </a:pP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6350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Group Clustering</a:t>
            </a:r>
            <a:br>
              <a:rPr lang="en-US" dirty="0" smtClean="0"/>
            </a:br>
            <a:r>
              <a:rPr lang="en-US" dirty="0"/>
              <a:t>6</a:t>
            </a:r>
            <a:r>
              <a:rPr lang="en-US" dirty="0" smtClean="0"/>
              <a:t>5 </a:t>
            </a:r>
            <a:r>
              <a:rPr lang="en-US" dirty="0" smtClean="0"/>
              <a:t>– </a:t>
            </a:r>
            <a:r>
              <a:rPr lang="en-US" dirty="0" smtClean="0"/>
              <a:t>74 Female</a:t>
            </a:r>
            <a:endParaRPr lang="" dirty="0"/>
          </a:p>
        </p:txBody>
      </p:sp>
      <p:sp>
        <p:nvSpPr>
          <p:cNvPr id="3" name="Text Placeholder 2"/>
          <p:cNvSpPr>
            <a:spLocks noGrp="1"/>
          </p:cNvSpPr>
          <p:nvPr>
            <p:ph type="body" idx="1"/>
          </p:nvPr>
        </p:nvSpPr>
        <p:spPr>
          <a:xfrm>
            <a:off x="838200" y="1825624"/>
            <a:ext cx="4808220" cy="5032375"/>
          </a:xfrm>
        </p:spPr>
        <p:txBody>
          <a:bodyPr>
            <a:normAutofit/>
          </a:bodyPr>
          <a:lstStyle/>
          <a:p>
            <a:pPr algn="just">
              <a:lnSpc>
                <a:spcPct val="100000"/>
              </a:lnSpc>
            </a:pPr>
            <a:r>
              <a:rPr lang="en-US" sz="1600" dirty="0" smtClean="0"/>
              <a:t>.</a:t>
            </a:r>
            <a:endParaRPr lang="en-US" sz="1600" dirty="0"/>
          </a:p>
        </p:txBody>
      </p:sp>
      <p:cxnSp>
        <p:nvCxnSpPr>
          <p:cNvPr id="4" name="Straight Connector 3"/>
          <p:cNvCxnSpPr/>
          <p:nvPr/>
        </p:nvCxnSpPr>
        <p:spPr>
          <a:xfrm>
            <a:off x="950593" y="1600200"/>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3" name="Content Placeholder 3">
            <a:extLst>
              <a:ext uri="{FF2B5EF4-FFF2-40B4-BE49-F238E27FC236}">
                <a16:creationId xmlns="" xmlns:a16="http://schemas.microsoft.com/office/drawing/2014/main" id="{AE4667B6-5A20-27F8-8A45-D86AAE7B438A}"/>
              </a:ext>
            </a:extLst>
          </p:cNvPr>
          <p:cNvPicPr>
            <a:picLocks noChangeAspect="1"/>
          </p:cNvPicPr>
          <p:nvPr/>
        </p:nvPicPr>
        <p:blipFill>
          <a:blip r:embed="rId2"/>
          <a:stretch>
            <a:fillRect/>
          </a:stretch>
        </p:blipFill>
        <p:spPr>
          <a:xfrm>
            <a:off x="1" y="1690688"/>
            <a:ext cx="3090278" cy="2214047"/>
          </a:xfrm>
          <a:prstGeom prst="rect">
            <a:avLst/>
          </a:prstGeom>
          <a:noFill/>
          <a:ln>
            <a:noFill/>
          </a:ln>
        </p:spPr>
      </p:pic>
      <p:pic>
        <p:nvPicPr>
          <p:cNvPr id="26" name="Picture 25">
            <a:extLst>
              <a:ext uri="{FF2B5EF4-FFF2-40B4-BE49-F238E27FC236}">
                <a16:creationId xmlns="" xmlns:a16="http://schemas.microsoft.com/office/drawing/2014/main" id="{284C9F64-9902-8F3C-410D-039C3E211D58}"/>
              </a:ext>
            </a:extLst>
          </p:cNvPr>
          <p:cNvPicPr>
            <a:picLocks noChangeAspect="1"/>
          </p:cNvPicPr>
          <p:nvPr/>
        </p:nvPicPr>
        <p:blipFill>
          <a:blip r:embed="rId3"/>
          <a:stretch>
            <a:fillRect/>
          </a:stretch>
        </p:blipFill>
        <p:spPr>
          <a:xfrm>
            <a:off x="1" y="3803185"/>
            <a:ext cx="3090278" cy="3054813"/>
          </a:xfrm>
          <a:prstGeom prst="rect">
            <a:avLst/>
          </a:prstGeom>
        </p:spPr>
      </p:pic>
      <p:pic>
        <p:nvPicPr>
          <p:cNvPr id="27" name="Content Placeholder 3">
            <a:extLst>
              <a:ext uri="{FF2B5EF4-FFF2-40B4-BE49-F238E27FC236}">
                <a16:creationId xmlns="" xmlns:a16="http://schemas.microsoft.com/office/drawing/2014/main" id="{770B4E73-0475-7189-E29E-25B5235EF031}"/>
              </a:ext>
            </a:extLst>
          </p:cNvPr>
          <p:cNvPicPr>
            <a:picLocks noChangeAspect="1"/>
          </p:cNvPicPr>
          <p:nvPr/>
        </p:nvPicPr>
        <p:blipFill>
          <a:blip r:embed="rId4"/>
          <a:stretch>
            <a:fillRect/>
          </a:stretch>
        </p:blipFill>
        <p:spPr>
          <a:xfrm>
            <a:off x="3090279" y="1690688"/>
            <a:ext cx="3211667" cy="2214047"/>
          </a:xfrm>
          <a:prstGeom prst="rect">
            <a:avLst/>
          </a:prstGeom>
          <a:noFill/>
          <a:ln>
            <a:noFill/>
          </a:ln>
        </p:spPr>
      </p:pic>
      <p:pic>
        <p:nvPicPr>
          <p:cNvPr id="28" name="Picture 27">
            <a:extLst>
              <a:ext uri="{FF2B5EF4-FFF2-40B4-BE49-F238E27FC236}">
                <a16:creationId xmlns="" xmlns:a16="http://schemas.microsoft.com/office/drawing/2014/main" id="{8A985140-A703-712C-EFA4-79DAE5651649}"/>
              </a:ext>
            </a:extLst>
          </p:cNvPr>
          <p:cNvPicPr>
            <a:picLocks noChangeAspect="1"/>
          </p:cNvPicPr>
          <p:nvPr/>
        </p:nvPicPr>
        <p:blipFill>
          <a:blip r:embed="rId5"/>
          <a:stretch>
            <a:fillRect/>
          </a:stretch>
        </p:blipFill>
        <p:spPr>
          <a:xfrm>
            <a:off x="3090280" y="3803185"/>
            <a:ext cx="3304808" cy="3054813"/>
          </a:xfrm>
          <a:prstGeom prst="rect">
            <a:avLst/>
          </a:prstGeom>
        </p:spPr>
      </p:pic>
      <p:pic>
        <p:nvPicPr>
          <p:cNvPr id="32" name="Content Placeholder 3">
            <a:extLst>
              <a:ext uri="{FF2B5EF4-FFF2-40B4-BE49-F238E27FC236}">
                <a16:creationId xmlns="" xmlns:a16="http://schemas.microsoft.com/office/drawing/2014/main" id="{64ADC913-B98B-2ECE-66CF-0398DE6997FB}"/>
              </a:ext>
            </a:extLst>
          </p:cNvPr>
          <p:cNvPicPr>
            <a:picLocks noChangeAspect="1"/>
          </p:cNvPicPr>
          <p:nvPr/>
        </p:nvPicPr>
        <p:blipFill>
          <a:blip r:embed="rId6"/>
          <a:stretch>
            <a:fillRect/>
          </a:stretch>
        </p:blipFill>
        <p:spPr>
          <a:xfrm>
            <a:off x="9392224" y="18536"/>
            <a:ext cx="2799775" cy="2477530"/>
          </a:xfrm>
          <a:prstGeom prst="rect">
            <a:avLst/>
          </a:prstGeom>
          <a:noFill/>
          <a:ln>
            <a:noFill/>
          </a:ln>
        </p:spPr>
      </p:pic>
      <p:pic>
        <p:nvPicPr>
          <p:cNvPr id="35" name="Content Placeholder 3">
            <a:extLst>
              <a:ext uri="{FF2B5EF4-FFF2-40B4-BE49-F238E27FC236}">
                <a16:creationId xmlns="" xmlns:a16="http://schemas.microsoft.com/office/drawing/2014/main" id="{E2C081E7-9E8D-6990-F164-01E52D3F21B1}"/>
              </a:ext>
            </a:extLst>
          </p:cNvPr>
          <p:cNvPicPr>
            <a:picLocks noChangeAspect="1"/>
          </p:cNvPicPr>
          <p:nvPr/>
        </p:nvPicPr>
        <p:blipFill>
          <a:blip r:embed="rId7"/>
          <a:stretch>
            <a:fillRect/>
          </a:stretch>
        </p:blipFill>
        <p:spPr>
          <a:xfrm>
            <a:off x="6395087" y="18536"/>
            <a:ext cx="2956558" cy="2477530"/>
          </a:xfrm>
          <a:prstGeom prst="rect">
            <a:avLst/>
          </a:prstGeom>
          <a:noFill/>
          <a:ln>
            <a:noFill/>
          </a:ln>
        </p:spPr>
      </p:pic>
      <p:pic>
        <p:nvPicPr>
          <p:cNvPr id="37" name="Picture 36">
            <a:extLst>
              <a:ext uri="{FF2B5EF4-FFF2-40B4-BE49-F238E27FC236}">
                <a16:creationId xmlns="" xmlns:a16="http://schemas.microsoft.com/office/drawing/2014/main" id="{21B706F9-4132-F4C4-BB72-AC4108C57B4B}"/>
              </a:ext>
            </a:extLst>
          </p:cNvPr>
          <p:cNvPicPr>
            <a:picLocks noChangeAspect="1"/>
          </p:cNvPicPr>
          <p:nvPr/>
        </p:nvPicPr>
        <p:blipFill>
          <a:blip r:embed="rId8"/>
          <a:stretch>
            <a:fillRect/>
          </a:stretch>
        </p:blipFill>
        <p:spPr>
          <a:xfrm>
            <a:off x="9351645" y="2496067"/>
            <a:ext cx="2840354" cy="2187144"/>
          </a:xfrm>
          <a:prstGeom prst="rect">
            <a:avLst/>
          </a:prstGeom>
        </p:spPr>
      </p:pic>
      <p:pic>
        <p:nvPicPr>
          <p:cNvPr id="39" name="Content Placeholder 3">
            <a:extLst>
              <a:ext uri="{FF2B5EF4-FFF2-40B4-BE49-F238E27FC236}">
                <a16:creationId xmlns="" xmlns:a16="http://schemas.microsoft.com/office/drawing/2014/main" id="{30EF1248-347C-A65E-AE5C-BAAC47B5D5A6}"/>
              </a:ext>
            </a:extLst>
          </p:cNvPr>
          <p:cNvPicPr>
            <a:picLocks noChangeAspect="1"/>
          </p:cNvPicPr>
          <p:nvPr/>
        </p:nvPicPr>
        <p:blipFill>
          <a:blip r:embed="rId9"/>
          <a:stretch>
            <a:fillRect/>
          </a:stretch>
        </p:blipFill>
        <p:spPr>
          <a:xfrm>
            <a:off x="6412010" y="2454041"/>
            <a:ext cx="2959924" cy="2229170"/>
          </a:xfrm>
          <a:prstGeom prst="rect">
            <a:avLst/>
          </a:prstGeom>
          <a:noFill/>
          <a:ln>
            <a:noFill/>
          </a:ln>
        </p:spPr>
      </p:pic>
      <p:pic>
        <p:nvPicPr>
          <p:cNvPr id="44" name="Picture 43">
            <a:extLst>
              <a:ext uri="{FF2B5EF4-FFF2-40B4-BE49-F238E27FC236}">
                <a16:creationId xmlns="" xmlns:a16="http://schemas.microsoft.com/office/drawing/2014/main" id="{E1C9D45B-45B0-E56E-E44E-0306FBA944A5}"/>
              </a:ext>
            </a:extLst>
          </p:cNvPr>
          <p:cNvPicPr>
            <a:picLocks noChangeAspect="1"/>
          </p:cNvPicPr>
          <p:nvPr/>
        </p:nvPicPr>
        <p:blipFill>
          <a:blip r:embed="rId10"/>
          <a:stretch>
            <a:fillRect/>
          </a:stretch>
        </p:blipFill>
        <p:spPr>
          <a:xfrm>
            <a:off x="9338195" y="4725236"/>
            <a:ext cx="2846960" cy="2132763"/>
          </a:xfrm>
          <a:prstGeom prst="rect">
            <a:avLst/>
          </a:prstGeom>
        </p:spPr>
      </p:pic>
      <p:pic>
        <p:nvPicPr>
          <p:cNvPr id="45" name="Content Placeholder 3">
            <a:extLst>
              <a:ext uri="{FF2B5EF4-FFF2-40B4-BE49-F238E27FC236}">
                <a16:creationId xmlns="" xmlns:a16="http://schemas.microsoft.com/office/drawing/2014/main" id="{97050E9D-1EA2-6BE0-0DC7-2686AC253B52}"/>
              </a:ext>
            </a:extLst>
          </p:cNvPr>
          <p:cNvPicPr>
            <a:picLocks noChangeAspect="1"/>
          </p:cNvPicPr>
          <p:nvPr/>
        </p:nvPicPr>
        <p:blipFill>
          <a:blip r:embed="rId11"/>
          <a:stretch>
            <a:fillRect/>
          </a:stretch>
        </p:blipFill>
        <p:spPr>
          <a:xfrm>
            <a:off x="6527901" y="4683211"/>
            <a:ext cx="2823744" cy="2037800"/>
          </a:xfrm>
          <a:prstGeom prst="rect">
            <a:avLst/>
          </a:prstGeom>
          <a:noFill/>
          <a:ln>
            <a:noFill/>
          </a:ln>
        </p:spPr>
      </p:pic>
    </p:spTree>
    <p:extLst>
      <p:ext uri="{BB962C8B-B14F-4D97-AF65-F5344CB8AC3E}">
        <p14:creationId xmlns:p14="http://schemas.microsoft.com/office/powerpoint/2010/main" val="690897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a:t>
            </a:r>
            <a:r>
              <a:rPr lang="en-US" dirty="0" smtClean="0"/>
              <a:t>Clustering – Summary</a:t>
            </a:r>
            <a:endParaRPr lang="" dirty="0"/>
          </a:p>
        </p:txBody>
      </p:sp>
      <p:sp>
        <p:nvSpPr>
          <p:cNvPr id="3" name="Text Placeholder 2"/>
          <p:cNvSpPr>
            <a:spLocks noGrp="1"/>
          </p:cNvSpPr>
          <p:nvPr>
            <p:ph type="body" idx="1"/>
          </p:nvPr>
        </p:nvSpPr>
        <p:spPr>
          <a:xfrm>
            <a:off x="331572" y="1416368"/>
            <a:ext cx="11528853" cy="5032375"/>
          </a:xfrm>
        </p:spPr>
        <p:txBody>
          <a:bodyPr>
            <a:noAutofit/>
          </a:bodyPr>
          <a:lstStyle/>
          <a:p>
            <a:pPr algn="just">
              <a:lnSpc>
                <a:spcPct val="100000"/>
              </a:lnSpc>
            </a:pPr>
            <a:r>
              <a:rPr lang="en-US" sz="1600" dirty="0">
                <a:solidFill>
                  <a:srgbClr val="C00000"/>
                </a:solidFill>
              </a:rPr>
              <a:t>Age Group 18-24 Male</a:t>
            </a:r>
            <a:r>
              <a:rPr lang="en-US" sz="1600" dirty="0">
                <a:solidFill>
                  <a:schemeClr val="tx1"/>
                </a:solidFill>
              </a:rPr>
              <a:t>: High school/college students, primarily in TX, FL, NY, CO. BMW X3 favored (91%). Professional/technical careers (30%). Homeowners (&gt;90%) with high-value houses (&gt; $500k</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18-24 Female</a:t>
            </a:r>
            <a:r>
              <a:rPr lang="en-US" sz="1600" dirty="0">
                <a:solidFill>
                  <a:schemeClr val="tx1"/>
                </a:solidFill>
              </a:rPr>
              <a:t>: Similar to males. BMW X5 favored (91%). Professional/technical careers (30%). Homeowners (&gt;90%) with high-value houses (&gt; $500k</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25-34 Male</a:t>
            </a:r>
            <a:r>
              <a:rPr lang="en-US" sz="1600" dirty="0">
                <a:solidFill>
                  <a:schemeClr val="tx1"/>
                </a:solidFill>
              </a:rPr>
              <a:t>: Business-oriented individuals in TX, FL, CA, NY. BMW X5 favored (90%). Homeowners (85%). Professional/technical careers (30%). House size: 2000-3000 </a:t>
            </a:r>
            <a:r>
              <a:rPr lang="en-US" sz="1600" dirty="0" err="1">
                <a:solidFill>
                  <a:schemeClr val="tx1"/>
                </a:solidFill>
              </a:rPr>
              <a:t>sq</a:t>
            </a:r>
            <a:r>
              <a:rPr lang="en-US" sz="1600" dirty="0">
                <a:solidFill>
                  <a:schemeClr val="tx1"/>
                </a:solidFill>
              </a:rPr>
              <a:t> ft. Income starts at $62k</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45-54 Male</a:t>
            </a:r>
            <a:r>
              <a:rPr lang="en-US" sz="1600" dirty="0">
                <a:solidFill>
                  <a:schemeClr val="tx1"/>
                </a:solidFill>
              </a:rPr>
              <a:t>: Business professionals in TX, FL, CA, NY. BMW X5 favored (90%). Homeowners (&gt;90%). House size: 2000-3000 </a:t>
            </a:r>
            <a:r>
              <a:rPr lang="en-US" sz="1600" dirty="0" err="1">
                <a:solidFill>
                  <a:schemeClr val="tx1"/>
                </a:solidFill>
              </a:rPr>
              <a:t>sq</a:t>
            </a:r>
            <a:r>
              <a:rPr lang="en-US" sz="1600" dirty="0">
                <a:solidFill>
                  <a:schemeClr val="tx1"/>
                </a:solidFill>
              </a:rPr>
              <a:t> ft. High incomes. Professional/technical careers (30</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45-54 Female</a:t>
            </a:r>
            <a:r>
              <a:rPr lang="en-US" sz="1600" dirty="0">
                <a:solidFill>
                  <a:schemeClr val="tx1"/>
                </a:solidFill>
              </a:rPr>
              <a:t>: Business professionals in TX, FL, CA, NY. BMW X5 favored (89%). Homeowners (&gt;92%). House size: 2000-3500 </a:t>
            </a:r>
            <a:r>
              <a:rPr lang="en-US" sz="1600" dirty="0" err="1">
                <a:solidFill>
                  <a:schemeClr val="tx1"/>
                </a:solidFill>
              </a:rPr>
              <a:t>sq</a:t>
            </a:r>
            <a:r>
              <a:rPr lang="en-US" sz="1600" dirty="0">
                <a:solidFill>
                  <a:schemeClr val="tx1"/>
                </a:solidFill>
              </a:rPr>
              <a:t> ft. High incomes. Professional/technical careers (29</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55-64 Male</a:t>
            </a:r>
            <a:r>
              <a:rPr lang="en-US" sz="1600" dirty="0">
                <a:solidFill>
                  <a:schemeClr val="tx1"/>
                </a:solidFill>
              </a:rPr>
              <a:t>: Business professionals in TX, FL, CA, NY. BMW X5 favored (90%). Homeowners (&gt;92%). House size: 2000-3500 </a:t>
            </a:r>
            <a:r>
              <a:rPr lang="en-US" sz="1600" dirty="0" err="1">
                <a:solidFill>
                  <a:schemeClr val="tx1"/>
                </a:solidFill>
              </a:rPr>
              <a:t>sq</a:t>
            </a:r>
            <a:r>
              <a:rPr lang="en-US" sz="1600" dirty="0">
                <a:solidFill>
                  <a:schemeClr val="tx1"/>
                </a:solidFill>
              </a:rPr>
              <a:t> ft. High incomes. Professional/technical careers (32</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45-54 Female</a:t>
            </a:r>
            <a:r>
              <a:rPr lang="en-US" sz="1600" dirty="0">
                <a:solidFill>
                  <a:schemeClr val="tx1"/>
                </a:solidFill>
              </a:rPr>
              <a:t>: Business professionals in TX, FL, CA, NY. BMW X5 favored (89%). Homeowners (&gt;92%). House size: 2000-3500 </a:t>
            </a:r>
            <a:r>
              <a:rPr lang="en-US" sz="1600" dirty="0" err="1">
                <a:solidFill>
                  <a:schemeClr val="tx1"/>
                </a:solidFill>
              </a:rPr>
              <a:t>sq</a:t>
            </a:r>
            <a:r>
              <a:rPr lang="en-US" sz="1600" dirty="0">
                <a:solidFill>
                  <a:schemeClr val="tx1"/>
                </a:solidFill>
              </a:rPr>
              <a:t> ft. High incomes. Professional/technical careers (31</a:t>
            </a:r>
            <a:r>
              <a:rPr lang="en-US" sz="1600" dirty="0" smtClean="0">
                <a:solidFill>
                  <a:schemeClr val="tx1"/>
                </a:solidFill>
              </a:rPr>
              <a:t>%).</a:t>
            </a:r>
            <a:endParaRPr lang="en-US" sz="1600" dirty="0">
              <a:solidFill>
                <a:schemeClr val="tx1"/>
              </a:solidFill>
            </a:endParaRPr>
          </a:p>
          <a:p>
            <a:pPr algn="just">
              <a:lnSpc>
                <a:spcPct val="100000"/>
              </a:lnSpc>
            </a:pPr>
            <a:r>
              <a:rPr lang="en-US" sz="1600" dirty="0">
                <a:solidFill>
                  <a:srgbClr val="C00000"/>
                </a:solidFill>
              </a:rPr>
              <a:t>Age Group 65-74 Male</a:t>
            </a:r>
            <a:r>
              <a:rPr lang="en-US" sz="1600" dirty="0">
                <a:solidFill>
                  <a:schemeClr val="tx1"/>
                </a:solidFill>
              </a:rPr>
              <a:t>: Business professionals in TX, FL, CA, NY. BMW X5 favored (89%). Homeowners (&gt;92%). House size: 2000-3500 </a:t>
            </a:r>
            <a:r>
              <a:rPr lang="en-US" sz="1600" dirty="0" err="1">
                <a:solidFill>
                  <a:schemeClr val="tx1"/>
                </a:solidFill>
              </a:rPr>
              <a:t>sq</a:t>
            </a:r>
            <a:r>
              <a:rPr lang="en-US" sz="1600" dirty="0">
                <a:solidFill>
                  <a:schemeClr val="tx1"/>
                </a:solidFill>
              </a:rPr>
              <a:t> ft. High incomes. Professional/technical careers (32</a:t>
            </a:r>
            <a:r>
              <a:rPr lang="en-US" sz="1600" dirty="0" smtClean="0">
                <a:solidFill>
                  <a:schemeClr val="tx1"/>
                </a:solidFill>
              </a:rPr>
              <a:t>%).</a:t>
            </a:r>
            <a:endParaRPr lang="en-US" sz="1600" dirty="0">
              <a:solidFill>
                <a:schemeClr val="tx1"/>
              </a:solidFill>
            </a:endParaRPr>
          </a:p>
          <a:p>
            <a:pPr algn="just">
              <a:lnSpc>
                <a:spcPct val="100000"/>
              </a:lnSpc>
            </a:pPr>
            <a:endParaRPr lang="en-US" sz="16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38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0805"/>
            <a:ext cx="10515600" cy="1325563"/>
          </a:xfrm>
        </p:spPr>
        <p:txBody>
          <a:bodyPr/>
          <a:lstStyle/>
          <a:p>
            <a:r>
              <a:rPr lang="en-US" dirty="0" smtClean="0"/>
              <a:t>Age Group </a:t>
            </a:r>
            <a:r>
              <a:rPr lang="en-US" dirty="0" smtClean="0"/>
              <a:t>Clustering – Suggestions</a:t>
            </a:r>
            <a:endParaRPr lang="" dirty="0"/>
          </a:p>
        </p:txBody>
      </p:sp>
      <p:sp>
        <p:nvSpPr>
          <p:cNvPr id="3" name="Text Placeholder 2"/>
          <p:cNvSpPr>
            <a:spLocks noGrp="1"/>
          </p:cNvSpPr>
          <p:nvPr>
            <p:ph type="body" idx="1"/>
          </p:nvPr>
        </p:nvSpPr>
        <p:spPr>
          <a:xfrm>
            <a:off x="0" y="1416368"/>
            <a:ext cx="11860425" cy="5441632"/>
          </a:xfrm>
        </p:spPr>
        <p:txBody>
          <a:bodyPr>
            <a:noAutofit/>
          </a:bodyPr>
          <a:lstStyle/>
          <a:p>
            <a:pPr algn="just">
              <a:lnSpc>
                <a:spcPct val="100000"/>
              </a:lnSpc>
            </a:pPr>
            <a:r>
              <a:rPr lang="en-US" sz="1300" dirty="0">
                <a:solidFill>
                  <a:schemeClr val="tx1"/>
                </a:solidFill>
              </a:rPr>
              <a:t>Target the age group 18-24, especially males, in regions like TX, FL, NY, and CO. Focus on marketing campaigns that highlight the BMW X3 as the preferred choice among this </a:t>
            </a:r>
            <a:r>
              <a:rPr lang="en-US" sz="1300" dirty="0" smtClean="0">
                <a:solidFill>
                  <a:schemeClr val="tx1"/>
                </a:solidFill>
              </a:rPr>
              <a:t>demographic</a:t>
            </a:r>
            <a:r>
              <a:rPr lang="en-US" sz="1300" dirty="0">
                <a:solidFill>
                  <a:schemeClr val="tx1"/>
                </a:solidFill>
              </a:rPr>
              <a:t>.</a:t>
            </a:r>
          </a:p>
          <a:p>
            <a:pPr algn="just">
              <a:lnSpc>
                <a:spcPct val="100000"/>
              </a:lnSpc>
            </a:pPr>
            <a:r>
              <a:rPr lang="en-US" sz="1300" dirty="0">
                <a:solidFill>
                  <a:schemeClr val="tx1"/>
                </a:solidFill>
              </a:rPr>
              <a:t>Build partnerships with educational institutions to engage with high school and college students. Offer special incentives or discounts tailored to their needs and preferences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Leverage the high homeownership rate among these age groups to offer personalized products or services related to home improvement, furnishings, or insurance</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Develop targeted advertising campaigns that emphasize the professional and technical aspects of your products or services to resonate with the career-oriented individuals in the age group 25-34</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Expand your offerings for high-value homeowners in the age group 45-54, such as luxury home decor, home security systems, or concierge services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Consider collaborations with real estate agents or home builders to tap into the housing market for individuals aged 55-74. Offer tailored solutions for their specific needs, such as downsizing services or home renovations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Create networking events or professional development programs aimed at connecting business professionals in the age group 45-54, providing opportunities for collaboration and growth</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Customize marketing messages to highlight the benefits of your products or services for professionals, such as convenience, time-saving features, or efficiency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Utilize digital platforms and social media to reach the target age groups effectively. Develop engaging content, influencer partnerships, and online communities to connect with business-minded individuals</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Conduct market research to gain insights into the preferences and needs of each age group, allowing you to tailor your offerings and communication strategies accordingly</a:t>
            </a:r>
            <a:r>
              <a:rPr lang="en-US" sz="1300" dirty="0" smtClean="0">
                <a:solidFill>
                  <a:schemeClr val="tx1"/>
                </a:solidFill>
              </a:rPr>
              <a:t>.</a:t>
            </a:r>
            <a:endParaRPr lang="en-US" sz="1300" dirty="0">
              <a:solidFill>
                <a:schemeClr val="tx1"/>
              </a:solidFill>
            </a:endParaRPr>
          </a:p>
          <a:p>
            <a:pPr algn="just">
              <a:lnSpc>
                <a:spcPct val="100000"/>
              </a:lnSpc>
            </a:pPr>
            <a:r>
              <a:rPr lang="en-US" sz="1300" dirty="0">
                <a:solidFill>
                  <a:schemeClr val="tx1"/>
                </a:solidFill>
              </a:rPr>
              <a:t>Remember, these suggestions are based on the provided profiles and should be further analyzed and adapted to the specific business context and objectives</a:t>
            </a:r>
            <a:r>
              <a:rPr lang="en-US" sz="1300" dirty="0" smtClean="0">
                <a:solidFill>
                  <a:schemeClr val="tx1"/>
                </a:solidFill>
              </a:rPr>
              <a:t>.</a:t>
            </a:r>
            <a:endParaRPr lang="en-US" sz="1300" dirty="0">
              <a:solidFill>
                <a:schemeClr val="tx1"/>
              </a:solidFill>
            </a:endParaRPr>
          </a:p>
          <a:p>
            <a:pPr algn="just">
              <a:lnSpc>
                <a:spcPct val="100000"/>
              </a:lnSpc>
            </a:pPr>
            <a:endParaRPr lang="en-US" sz="1300" dirty="0">
              <a:solidFill>
                <a:schemeClr val="tx1"/>
              </a:solidFill>
            </a:endParaRPr>
          </a:p>
          <a:p>
            <a:pPr algn="just">
              <a:lnSpc>
                <a:spcPct val="100000"/>
              </a:lnSpc>
            </a:pPr>
            <a:endParaRPr lang="en-US" sz="1300" dirty="0">
              <a:solidFill>
                <a:schemeClr val="tx1"/>
              </a:solidFill>
            </a:endParaRPr>
          </a:p>
          <a:p>
            <a:pPr algn="just">
              <a:lnSpc>
                <a:spcPct val="100000"/>
              </a:lnSpc>
            </a:pPr>
            <a:endParaRPr lang="en-US" sz="1300" dirty="0">
              <a:solidFill>
                <a:schemeClr val="tx1"/>
              </a:solidFill>
            </a:endParaRPr>
          </a:p>
        </p:txBody>
      </p:sp>
      <p:cxnSp>
        <p:nvCxnSpPr>
          <p:cNvPr id="4" name="Straight Connector 3"/>
          <p:cNvCxnSpPr/>
          <p:nvPr/>
        </p:nvCxnSpPr>
        <p:spPr>
          <a:xfrm>
            <a:off x="927733" y="1381126"/>
            <a:ext cx="544449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3652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4d21b00ba2_0_28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69" name="Google Shape;369;g24d21b00ba2_0_28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70" name="Google Shape;370;g24d21b00ba2_0_28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4d21b00ba2_0_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a:t>
            </a:r>
            <a:endParaRPr/>
          </a:p>
        </p:txBody>
      </p:sp>
      <p:sp>
        <p:nvSpPr>
          <p:cNvPr id="133" name="Google Shape;133;g24d21b00ba2_0_25"/>
          <p:cNvSpPr txBox="1">
            <a:spLocks noGrp="1"/>
          </p:cNvSpPr>
          <p:nvPr>
            <p:ph type="body" idx="1"/>
          </p:nvPr>
        </p:nvSpPr>
        <p:spPr>
          <a:xfrm>
            <a:off x="838200" y="1616775"/>
            <a:ext cx="62331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Old houses - in past the construction was cheap - such people might have SAVINGS behavior</a:t>
            </a:r>
            <a:endParaRPr/>
          </a:p>
          <a:p>
            <a:pPr marL="342900" lvl="0" indent="-349250" algn="l" rtl="0">
              <a:spcBef>
                <a:spcPts val="0"/>
              </a:spcBef>
              <a:spcAft>
                <a:spcPts val="0"/>
              </a:spcAft>
              <a:buClr>
                <a:srgbClr val="980000"/>
              </a:buClr>
              <a:buSzPts val="2800"/>
              <a:buChar char="•"/>
            </a:pPr>
            <a:r>
              <a:rPr lang="en-US">
                <a:solidFill>
                  <a:srgbClr val="980000"/>
                </a:solidFill>
              </a:rPr>
              <a:t>Market value of houses range from 500K to 1000K</a:t>
            </a:r>
            <a:endParaRPr>
              <a:solidFill>
                <a:srgbClr val="980000"/>
              </a:solidFill>
            </a:endParaRPr>
          </a:p>
          <a:p>
            <a:pPr marL="342900" lvl="0" indent="-349250" algn="l" rtl="0">
              <a:spcBef>
                <a:spcPts val="0"/>
              </a:spcBef>
              <a:spcAft>
                <a:spcPts val="0"/>
              </a:spcAft>
              <a:buSzPts val="2800"/>
              <a:buChar char="•"/>
            </a:pPr>
            <a:r>
              <a:rPr lang="en-US"/>
              <a:t>74% of X5 owners are English and around 8% are spanish</a:t>
            </a:r>
            <a:endParaRPr/>
          </a:p>
          <a:p>
            <a:pPr marL="342900" lvl="0" indent="-349250" algn="l" rtl="0">
              <a:spcBef>
                <a:spcPts val="0"/>
              </a:spcBef>
              <a:spcAft>
                <a:spcPts val="0"/>
              </a:spcAft>
              <a:buClr>
                <a:srgbClr val="980000"/>
              </a:buClr>
              <a:buSzPts val="2800"/>
              <a:buChar char="•"/>
            </a:pPr>
            <a:r>
              <a:rPr lang="en-US">
                <a:solidFill>
                  <a:srgbClr val="980000"/>
                </a:solidFill>
              </a:rPr>
              <a:t>These owners have small number of children usually either No or 1 or 2</a:t>
            </a:r>
            <a:endParaRPr>
              <a:solidFill>
                <a:srgbClr val="980000"/>
              </a:solidFill>
            </a:endParaRPr>
          </a:p>
          <a:p>
            <a:pPr marL="342900" lvl="0" indent="-349250" algn="l" rtl="0">
              <a:spcBef>
                <a:spcPts val="0"/>
              </a:spcBef>
              <a:spcAft>
                <a:spcPts val="0"/>
              </a:spcAft>
              <a:buSzPts val="2800"/>
              <a:buChar char="•"/>
            </a:pPr>
            <a:r>
              <a:rPr lang="en-US"/>
              <a:t>Race wise mostly White people</a:t>
            </a:r>
            <a:endParaRPr>
              <a:solidFill>
                <a:srgbClr val="980000"/>
              </a:solidFill>
            </a:endParaRPr>
          </a:p>
        </p:txBody>
      </p:sp>
      <p:pic>
        <p:nvPicPr>
          <p:cNvPr id="134" name="Google Shape;134;g24d21b00ba2_0_25"/>
          <p:cNvPicPr preferRelativeResize="0"/>
          <p:nvPr/>
        </p:nvPicPr>
        <p:blipFill rotWithShape="1">
          <a:blip r:embed="rId3">
            <a:alphaModFix/>
          </a:blip>
          <a:srcRect/>
          <a:stretch/>
        </p:blipFill>
        <p:spPr>
          <a:xfrm>
            <a:off x="7513681" y="1472662"/>
            <a:ext cx="4280195" cy="3884525"/>
          </a:xfrm>
          <a:prstGeom prst="rect">
            <a:avLst/>
          </a:prstGeom>
          <a:noFill/>
          <a:ln>
            <a:noFill/>
          </a:ln>
        </p:spPr>
      </p:pic>
      <p:pic>
        <p:nvPicPr>
          <p:cNvPr id="135" name="Google Shape;135;g24d21b00ba2_0_25"/>
          <p:cNvPicPr preferRelativeResize="0">
            <a:picLocks noGrp="1"/>
          </p:cNvPicPr>
          <p:nvPr>
            <p:ph type="body" idx="1"/>
          </p:nvPr>
        </p:nvPicPr>
        <p:blipFill rotWithShape="1">
          <a:blip r:embed="rId4">
            <a:alphaModFix/>
          </a:blip>
          <a:srcRect/>
          <a:stretch/>
        </p:blipFill>
        <p:spPr>
          <a:xfrm>
            <a:off x="7513680" y="1513332"/>
            <a:ext cx="4280195" cy="3935998"/>
          </a:xfrm>
          <a:prstGeom prst="rect">
            <a:avLst/>
          </a:prstGeom>
          <a:noFill/>
          <a:ln>
            <a:noFill/>
          </a:ln>
        </p:spPr>
      </p:pic>
      <p:pic>
        <p:nvPicPr>
          <p:cNvPr id="136" name="Google Shape;136;g24d21b00ba2_0_25"/>
          <p:cNvPicPr preferRelativeResize="0"/>
          <p:nvPr/>
        </p:nvPicPr>
        <p:blipFill rotWithShape="1">
          <a:blip r:embed="rId5">
            <a:alphaModFix/>
          </a:blip>
          <a:srcRect/>
          <a:stretch/>
        </p:blipFill>
        <p:spPr>
          <a:xfrm>
            <a:off x="7477125" y="1513332"/>
            <a:ext cx="4316750" cy="3843855"/>
          </a:xfrm>
          <a:prstGeom prst="rect">
            <a:avLst/>
          </a:prstGeom>
          <a:noFill/>
          <a:ln>
            <a:noFill/>
          </a:ln>
        </p:spPr>
      </p:pic>
      <p:pic>
        <p:nvPicPr>
          <p:cNvPr id="137" name="Google Shape;137;g24d21b00ba2_0_25"/>
          <p:cNvPicPr preferRelativeResize="0"/>
          <p:nvPr/>
        </p:nvPicPr>
        <p:blipFill rotWithShape="1">
          <a:blip r:embed="rId6">
            <a:alphaModFix/>
          </a:blip>
          <a:srcRect/>
          <a:stretch/>
        </p:blipFill>
        <p:spPr>
          <a:xfrm>
            <a:off x="7513679" y="1552051"/>
            <a:ext cx="4280196" cy="3937949"/>
          </a:xfrm>
          <a:prstGeom prst="rect">
            <a:avLst/>
          </a:prstGeom>
          <a:noFill/>
          <a:ln>
            <a:noFill/>
          </a:ln>
        </p:spPr>
      </p:pic>
      <p:pic>
        <p:nvPicPr>
          <p:cNvPr id="138" name="Google Shape;138;g24d21b00ba2_0_25"/>
          <p:cNvPicPr preferRelativeResize="0"/>
          <p:nvPr/>
        </p:nvPicPr>
        <p:blipFill rotWithShape="1">
          <a:blip r:embed="rId7">
            <a:alphaModFix/>
          </a:blip>
          <a:srcRect/>
          <a:stretch/>
        </p:blipFill>
        <p:spPr>
          <a:xfrm>
            <a:off x="7477124" y="1513332"/>
            <a:ext cx="4282501" cy="3976668"/>
          </a:xfrm>
          <a:prstGeom prst="rect">
            <a:avLst/>
          </a:prstGeom>
          <a:noFill/>
          <a:ln>
            <a:noFill/>
          </a:ln>
        </p:spPr>
      </p:pic>
      <p:cxnSp>
        <p:nvCxnSpPr>
          <p:cNvPr id="9" name="Straight Connector 8"/>
          <p:cNvCxnSpPr/>
          <p:nvPr/>
        </p:nvCxnSpPr>
        <p:spPr>
          <a:xfrm>
            <a:off x="1007179" y="1428750"/>
            <a:ext cx="338060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flipH="1">
            <a:off x="669221" y="1974216"/>
            <a:ext cx="518160" cy="518160"/>
          </a:xfrm>
          <a:prstGeom prst="rect">
            <a:avLst/>
          </a:prstGeom>
        </p:spPr>
      </p:pic>
      <p:pic>
        <p:nvPicPr>
          <p:cNvPr id="11" name="Picture 10"/>
          <p:cNvPicPr>
            <a:picLocks noChangeAspect="1"/>
          </p:cNvPicPr>
          <p:nvPr/>
        </p:nvPicPr>
        <p:blipFill>
          <a:blip r:embed="rId8"/>
          <a:stretch>
            <a:fillRect/>
          </a:stretch>
        </p:blipFill>
        <p:spPr>
          <a:xfrm flipH="1">
            <a:off x="669221" y="3091471"/>
            <a:ext cx="518160" cy="518160"/>
          </a:xfrm>
          <a:prstGeom prst="rect">
            <a:avLst/>
          </a:prstGeom>
        </p:spPr>
      </p:pic>
      <p:pic>
        <p:nvPicPr>
          <p:cNvPr id="12" name="Picture 11"/>
          <p:cNvPicPr>
            <a:picLocks noChangeAspect="1"/>
          </p:cNvPicPr>
          <p:nvPr/>
        </p:nvPicPr>
        <p:blipFill>
          <a:blip r:embed="rId8"/>
          <a:stretch>
            <a:fillRect/>
          </a:stretch>
        </p:blipFill>
        <p:spPr>
          <a:xfrm flipH="1">
            <a:off x="669221" y="3910092"/>
            <a:ext cx="518160" cy="518160"/>
          </a:xfrm>
          <a:prstGeom prst="rect">
            <a:avLst/>
          </a:prstGeom>
        </p:spPr>
      </p:pic>
      <p:pic>
        <p:nvPicPr>
          <p:cNvPr id="13" name="Picture 12"/>
          <p:cNvPicPr>
            <a:picLocks noChangeAspect="1"/>
          </p:cNvPicPr>
          <p:nvPr/>
        </p:nvPicPr>
        <p:blipFill>
          <a:blip r:embed="rId8"/>
          <a:stretch>
            <a:fillRect/>
          </a:stretch>
        </p:blipFill>
        <p:spPr>
          <a:xfrm flipH="1">
            <a:off x="669221" y="4602201"/>
            <a:ext cx="518160" cy="518160"/>
          </a:xfrm>
          <a:prstGeom prst="rect">
            <a:avLst/>
          </a:prstGeom>
        </p:spPr>
      </p:pic>
      <p:pic>
        <p:nvPicPr>
          <p:cNvPr id="14" name="Picture 13"/>
          <p:cNvPicPr>
            <a:picLocks noChangeAspect="1"/>
          </p:cNvPicPr>
          <p:nvPr/>
        </p:nvPicPr>
        <p:blipFill>
          <a:blip r:embed="rId8"/>
          <a:stretch>
            <a:fillRect/>
          </a:stretch>
        </p:blipFill>
        <p:spPr>
          <a:xfrm flipH="1">
            <a:off x="669221" y="5449330"/>
            <a:ext cx="518160" cy="51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wipe(left)">
                                      <p:cBhvr>
                                        <p:cTn id="11" dur="500"/>
                                        <p:tgtEl>
                                          <p:spTgt spid="134"/>
                                        </p:tgtEl>
                                      </p:cBhvr>
                                    </p:animEffect>
                                  </p:childTnLst>
                                  <p:subTnLst>
                                    <p:set>
                                      <p:cBhvr override="childStyle">
                                        <p:cTn dur="1" fill="hold" display="0" masterRel="nextClick" afterEffect="1"/>
                                        <p:tgtEl>
                                          <p:spTgt spid="134"/>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wipe(left)">
                                      <p:cBhvr>
                                        <p:cTn id="20" dur="500"/>
                                        <p:tgtEl>
                                          <p:spTgt spid="135"/>
                                        </p:tgtEl>
                                      </p:cBhvr>
                                    </p:animEffect>
                                  </p:childTnLst>
                                  <p:subTnLst>
                                    <p:set>
                                      <p:cBhvr override="childStyle">
                                        <p:cTn dur="1" fill="hold" display="0" masterRel="nextClick" afterEffect="1"/>
                                        <p:tgtEl>
                                          <p:spTgt spid="13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wipe(left)">
                                      <p:cBhvr>
                                        <p:cTn id="29" dur="500"/>
                                        <p:tgtEl>
                                          <p:spTgt spid="136"/>
                                        </p:tgtEl>
                                      </p:cBhvr>
                                    </p:animEffect>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37"/>
                                        </p:tgtEl>
                                        <p:attrNameLst>
                                          <p:attrName>style.visibility</p:attrName>
                                        </p:attrNameLst>
                                      </p:cBhvr>
                                      <p:to>
                                        <p:strVal val="visible"/>
                                      </p:to>
                                    </p:set>
                                    <p:animEffect transition="in" filter="wipe(left)">
                                      <p:cBhvr>
                                        <p:cTn id="38" dur="500"/>
                                        <p:tgtEl>
                                          <p:spTgt spid="137"/>
                                        </p:tgtEl>
                                      </p:cBhvr>
                                    </p:animEffect>
                                  </p:childTnLst>
                                  <p:subTnLst>
                                    <p:set>
                                      <p:cBhvr override="childStyle">
                                        <p:cTn dur="1" fill="hold" display="0" masterRel="nextClick" afterEffect="1"/>
                                        <p:tgtEl>
                                          <p:spTgt spid="137"/>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8"/>
                                        </p:tgtEl>
                                        <p:attrNameLst>
                                          <p:attrName>style.visibility</p:attrName>
                                        </p:attrNameLst>
                                      </p:cBhvr>
                                      <p:to>
                                        <p:strVal val="visible"/>
                                      </p:to>
                                    </p:set>
                                    <p:animEffect transition="in" filter="wipe(left)">
                                      <p:cBhvr>
                                        <p:cTn id="4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4d21b00ba2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a:t>
            </a:r>
            <a:endParaRPr/>
          </a:p>
        </p:txBody>
      </p:sp>
      <p:sp>
        <p:nvSpPr>
          <p:cNvPr id="144" name="Google Shape;144;g24d21b00ba2_0_37"/>
          <p:cNvSpPr txBox="1">
            <a:spLocks noGrp="1"/>
          </p:cNvSpPr>
          <p:nvPr>
            <p:ph type="body" idx="1"/>
          </p:nvPr>
        </p:nvSpPr>
        <p:spPr>
          <a:xfrm>
            <a:off x="838200" y="1616775"/>
            <a:ext cx="6233100" cy="511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SzPts val="2800"/>
              <a:buChar char="•"/>
            </a:pPr>
            <a:r>
              <a:rPr lang="en-US"/>
              <a:t>Drinks very small amount of Coffee :) - Save money - SAVERS</a:t>
            </a:r>
            <a:endParaRPr/>
          </a:p>
          <a:p>
            <a:pPr marL="342900" lvl="0" indent="-349250" algn="l" rtl="0">
              <a:spcBef>
                <a:spcPts val="0"/>
              </a:spcBef>
              <a:spcAft>
                <a:spcPts val="0"/>
              </a:spcAft>
              <a:buClr>
                <a:srgbClr val="980000"/>
              </a:buClr>
              <a:buSzPts val="2800"/>
              <a:buChar char="•"/>
            </a:pPr>
            <a:r>
              <a:rPr lang="en-US">
                <a:solidFill>
                  <a:srgbClr val="980000"/>
                </a:solidFill>
              </a:rPr>
              <a:t>Used_re_agnt_f_r</a:t>
            </a:r>
            <a:endParaRPr>
              <a:solidFill>
                <a:srgbClr val="980000"/>
              </a:solidFill>
            </a:endParaRPr>
          </a:p>
          <a:p>
            <a:pPr marL="342900" lvl="0" indent="-349250" algn="l" rtl="0">
              <a:spcBef>
                <a:spcPts val="0"/>
              </a:spcBef>
              <a:spcAft>
                <a:spcPts val="0"/>
              </a:spcAft>
              <a:buSzPts val="2800"/>
              <a:buChar char="•"/>
            </a:pPr>
            <a:r>
              <a:rPr lang="en-US"/>
              <a:t>hh_1_vac_wknd_hom_fin</a:t>
            </a:r>
            <a:endParaRPr/>
          </a:p>
        </p:txBody>
      </p:sp>
      <p:pic>
        <p:nvPicPr>
          <p:cNvPr id="145" name="Google Shape;145;g24d21b00ba2_0_37"/>
          <p:cNvPicPr preferRelativeResize="0"/>
          <p:nvPr/>
        </p:nvPicPr>
        <p:blipFill rotWithShape="1">
          <a:blip r:embed="rId3">
            <a:alphaModFix/>
          </a:blip>
          <a:srcRect/>
          <a:stretch/>
        </p:blipFill>
        <p:spPr>
          <a:xfrm>
            <a:off x="8283770" y="4047515"/>
            <a:ext cx="3819525" cy="2686050"/>
          </a:xfrm>
          <a:prstGeom prst="rect">
            <a:avLst/>
          </a:prstGeom>
          <a:noFill/>
          <a:ln>
            <a:noFill/>
          </a:ln>
        </p:spPr>
      </p:pic>
      <p:pic>
        <p:nvPicPr>
          <p:cNvPr id="146" name="Google Shape;146;g24d21b00ba2_0_37"/>
          <p:cNvPicPr preferRelativeResize="0">
            <a:picLocks noGrp="1"/>
          </p:cNvPicPr>
          <p:nvPr>
            <p:ph type="body" idx="1"/>
          </p:nvPr>
        </p:nvPicPr>
        <p:blipFill rotWithShape="1">
          <a:blip r:embed="rId4">
            <a:alphaModFix/>
          </a:blip>
          <a:srcRect/>
          <a:stretch/>
        </p:blipFill>
        <p:spPr>
          <a:xfrm>
            <a:off x="4186207" y="4047449"/>
            <a:ext cx="3819600" cy="2686200"/>
          </a:xfrm>
          <a:prstGeom prst="rect">
            <a:avLst/>
          </a:prstGeom>
          <a:noFill/>
          <a:ln>
            <a:noFill/>
          </a:ln>
        </p:spPr>
      </p:pic>
      <p:pic>
        <p:nvPicPr>
          <p:cNvPr id="147" name="Google Shape;147;g24d21b00ba2_0_37"/>
          <p:cNvPicPr preferRelativeResize="0"/>
          <p:nvPr/>
        </p:nvPicPr>
        <p:blipFill rotWithShape="1">
          <a:blip r:embed="rId5">
            <a:alphaModFix/>
          </a:blip>
          <a:srcRect/>
          <a:stretch/>
        </p:blipFill>
        <p:spPr>
          <a:xfrm>
            <a:off x="0" y="4047515"/>
            <a:ext cx="3819525" cy="2686050"/>
          </a:xfrm>
          <a:prstGeom prst="rect">
            <a:avLst/>
          </a:prstGeom>
          <a:noFill/>
          <a:ln>
            <a:noFill/>
          </a:ln>
        </p:spPr>
      </p:pic>
      <p:cxnSp>
        <p:nvCxnSpPr>
          <p:cNvPr id="7" name="Straight Connector 6"/>
          <p:cNvCxnSpPr/>
          <p:nvPr/>
        </p:nvCxnSpPr>
        <p:spPr>
          <a:xfrm>
            <a:off x="1007179" y="1428750"/>
            <a:ext cx="3380603"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4d21b00ba2_0_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BMW X5 Model - Owner Persona</a:t>
            </a:r>
            <a:endParaRPr/>
          </a:p>
        </p:txBody>
      </p:sp>
      <p:pic>
        <p:nvPicPr>
          <p:cNvPr id="153" name="Google Shape;153;g24d21b00ba2_0_51"/>
          <p:cNvPicPr preferRelativeResize="0"/>
          <p:nvPr/>
        </p:nvPicPr>
        <p:blipFill>
          <a:blip r:embed="rId3">
            <a:alphaModFix/>
          </a:blip>
          <a:stretch>
            <a:fillRect/>
          </a:stretch>
        </p:blipFill>
        <p:spPr>
          <a:xfrm>
            <a:off x="113675" y="1592800"/>
            <a:ext cx="1325700" cy="1325700"/>
          </a:xfrm>
          <a:prstGeom prst="rect">
            <a:avLst/>
          </a:prstGeom>
          <a:noFill/>
          <a:ln>
            <a:noFill/>
          </a:ln>
        </p:spPr>
      </p:pic>
      <p:sp>
        <p:nvSpPr>
          <p:cNvPr id="154" name="Google Shape;154;g24d21b00ba2_0_51"/>
          <p:cNvSpPr txBox="1">
            <a:spLocks noGrp="1"/>
          </p:cNvSpPr>
          <p:nvPr>
            <p:ph type="body" idx="1"/>
          </p:nvPr>
        </p:nvSpPr>
        <p:spPr>
          <a:xfrm>
            <a:off x="1350275" y="1486188"/>
            <a:ext cx="6481800" cy="11193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Home Ownership: 88% homeowners</a:t>
            </a:r>
            <a:endParaRPr/>
          </a:p>
          <a:p>
            <a:pPr marL="342900" lvl="0" indent="-322580" algn="l" rtl="0">
              <a:spcBef>
                <a:spcPts val="0"/>
              </a:spcBef>
              <a:spcAft>
                <a:spcPts val="0"/>
              </a:spcAft>
              <a:buSzPct val="100000"/>
              <a:buChar char="•"/>
            </a:pPr>
            <a:r>
              <a:rPr lang="en-US"/>
              <a:t>Home Type: Medium-sized (2K-4K Sq Ft)</a:t>
            </a:r>
            <a:endParaRPr/>
          </a:p>
          <a:p>
            <a:pPr marL="342900" lvl="0" indent="-322580" algn="l" rtl="0">
              <a:spcBef>
                <a:spcPts val="0"/>
              </a:spcBef>
              <a:spcAft>
                <a:spcPts val="0"/>
              </a:spcAft>
              <a:buSzPct val="100000"/>
              <a:buChar char="•"/>
            </a:pPr>
            <a:r>
              <a:rPr lang="en-US"/>
              <a:t>Housing Market Value: $500K-$1,000K</a:t>
            </a:r>
            <a:endParaRPr/>
          </a:p>
        </p:txBody>
      </p:sp>
      <p:pic>
        <p:nvPicPr>
          <p:cNvPr id="155" name="Google Shape;155;g24d21b00ba2_0_51"/>
          <p:cNvPicPr preferRelativeResize="0"/>
          <p:nvPr/>
        </p:nvPicPr>
        <p:blipFill>
          <a:blip r:embed="rId4">
            <a:alphaModFix/>
          </a:blip>
          <a:stretch>
            <a:fillRect/>
          </a:stretch>
        </p:blipFill>
        <p:spPr>
          <a:xfrm>
            <a:off x="216875" y="3010100"/>
            <a:ext cx="1119300" cy="1119300"/>
          </a:xfrm>
          <a:prstGeom prst="rect">
            <a:avLst/>
          </a:prstGeom>
          <a:noFill/>
          <a:ln>
            <a:noFill/>
          </a:ln>
        </p:spPr>
      </p:pic>
      <p:sp>
        <p:nvSpPr>
          <p:cNvPr id="156" name="Google Shape;156;g24d21b00ba2_0_51"/>
          <p:cNvSpPr txBox="1">
            <a:spLocks noGrp="1"/>
          </p:cNvSpPr>
          <p:nvPr>
            <p:ph type="body" idx="1"/>
          </p:nvPr>
        </p:nvSpPr>
        <p:spPr>
          <a:xfrm>
            <a:off x="1439375" y="2629250"/>
            <a:ext cx="5540100" cy="15762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Age: 45-65</a:t>
            </a:r>
            <a:endParaRPr/>
          </a:p>
          <a:p>
            <a:pPr marL="342900" lvl="0" indent="-322580" algn="l" rtl="0">
              <a:spcBef>
                <a:spcPts val="0"/>
              </a:spcBef>
              <a:spcAft>
                <a:spcPts val="0"/>
              </a:spcAft>
              <a:buSzPct val="100000"/>
              <a:buChar char="•"/>
            </a:pPr>
            <a:r>
              <a:rPr lang="en-US"/>
              <a:t>Gender: Male and female</a:t>
            </a:r>
            <a:endParaRPr/>
          </a:p>
          <a:p>
            <a:pPr marL="342900" lvl="0" indent="-322580" algn="l" rtl="0">
              <a:spcBef>
                <a:spcPts val="0"/>
              </a:spcBef>
              <a:spcAft>
                <a:spcPts val="0"/>
              </a:spcAft>
              <a:buSzPct val="100000"/>
              <a:buChar char="•"/>
            </a:pPr>
            <a:r>
              <a:rPr lang="en-US"/>
              <a:t>Family Size: Usually no or 1-2 children</a:t>
            </a:r>
            <a:endParaRPr/>
          </a:p>
          <a:p>
            <a:pPr marL="342900" lvl="0" indent="-322580" algn="l" rtl="0">
              <a:spcBef>
                <a:spcPts val="0"/>
              </a:spcBef>
              <a:spcAft>
                <a:spcPts val="0"/>
              </a:spcAft>
              <a:buSzPct val="100000"/>
              <a:buChar char="•"/>
            </a:pPr>
            <a:r>
              <a:rPr lang="en-US"/>
              <a:t>Race: Predominantly white</a:t>
            </a:r>
            <a:endParaRPr/>
          </a:p>
        </p:txBody>
      </p:sp>
      <p:pic>
        <p:nvPicPr>
          <p:cNvPr id="157" name="Google Shape;157;g24d21b00ba2_0_51"/>
          <p:cNvPicPr preferRelativeResize="0"/>
          <p:nvPr/>
        </p:nvPicPr>
        <p:blipFill>
          <a:blip r:embed="rId5">
            <a:alphaModFix/>
          </a:blip>
          <a:stretch>
            <a:fillRect/>
          </a:stretch>
        </p:blipFill>
        <p:spPr>
          <a:xfrm>
            <a:off x="113675" y="4229200"/>
            <a:ext cx="1325700" cy="1325700"/>
          </a:xfrm>
          <a:prstGeom prst="rect">
            <a:avLst/>
          </a:prstGeom>
          <a:noFill/>
          <a:ln>
            <a:noFill/>
          </a:ln>
        </p:spPr>
      </p:pic>
      <p:sp>
        <p:nvSpPr>
          <p:cNvPr id="158" name="Google Shape;158;g24d21b00ba2_0_51"/>
          <p:cNvSpPr txBox="1">
            <a:spLocks noGrp="1"/>
          </p:cNvSpPr>
          <p:nvPr>
            <p:ph type="body" idx="1"/>
          </p:nvPr>
        </p:nvSpPr>
        <p:spPr>
          <a:xfrm>
            <a:off x="1439375" y="4229200"/>
            <a:ext cx="7938300" cy="11193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Education: 40% High School Graduates (business persons)</a:t>
            </a:r>
            <a:endParaRPr/>
          </a:p>
          <a:p>
            <a:pPr marL="342900" lvl="0" indent="-322580" algn="l" rtl="0">
              <a:spcBef>
                <a:spcPts val="0"/>
              </a:spcBef>
              <a:spcAft>
                <a:spcPts val="0"/>
              </a:spcAft>
              <a:buSzPct val="100000"/>
              <a:buChar char="•"/>
            </a:pPr>
            <a:r>
              <a:rPr lang="en-US"/>
              <a:t>Occupation: 25% professionals/white-collar jobs</a:t>
            </a:r>
            <a:endParaRPr/>
          </a:p>
        </p:txBody>
      </p:sp>
      <p:pic>
        <p:nvPicPr>
          <p:cNvPr id="159" name="Google Shape;159;g24d21b00ba2_0_51"/>
          <p:cNvPicPr preferRelativeResize="0"/>
          <p:nvPr/>
        </p:nvPicPr>
        <p:blipFill>
          <a:blip r:embed="rId6">
            <a:alphaModFix/>
          </a:blip>
          <a:stretch>
            <a:fillRect/>
          </a:stretch>
        </p:blipFill>
        <p:spPr>
          <a:xfrm>
            <a:off x="216875" y="5554904"/>
            <a:ext cx="1119300" cy="1175521"/>
          </a:xfrm>
          <a:prstGeom prst="rect">
            <a:avLst/>
          </a:prstGeom>
          <a:noFill/>
          <a:ln>
            <a:noFill/>
          </a:ln>
        </p:spPr>
      </p:pic>
      <p:sp>
        <p:nvSpPr>
          <p:cNvPr id="160" name="Google Shape;160;g24d21b00ba2_0_51"/>
          <p:cNvSpPr txBox="1">
            <a:spLocks noGrp="1"/>
          </p:cNvSpPr>
          <p:nvPr>
            <p:ph type="body" idx="1"/>
          </p:nvPr>
        </p:nvSpPr>
        <p:spPr>
          <a:xfrm>
            <a:off x="1439375" y="5348500"/>
            <a:ext cx="7476300" cy="14571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a:p>
          <a:p>
            <a:pPr marL="342900" lvl="0" indent="-322580" algn="l" rtl="0">
              <a:spcBef>
                <a:spcPts val="0"/>
              </a:spcBef>
              <a:spcAft>
                <a:spcPts val="0"/>
              </a:spcAft>
              <a:buSzPct val="100000"/>
              <a:buChar char="•"/>
            </a:pPr>
            <a:r>
              <a:rPr lang="en-US"/>
              <a:t>Salary: &gt;$50,000</a:t>
            </a:r>
            <a:endParaRPr/>
          </a:p>
          <a:p>
            <a:pPr marL="342900" lvl="0" indent="-322580" algn="l" rtl="0">
              <a:spcBef>
                <a:spcPts val="0"/>
              </a:spcBef>
              <a:spcAft>
                <a:spcPts val="0"/>
              </a:spcAft>
              <a:buSzPct val="100000"/>
              <a:buChar char="•"/>
            </a:pPr>
            <a:r>
              <a:rPr lang="en-US"/>
              <a:t>Spending Habits: Less spenders, moderate spending</a:t>
            </a:r>
            <a:endParaRPr/>
          </a:p>
          <a:p>
            <a:pPr marL="342900" lvl="0" indent="-322580" algn="l" rtl="0">
              <a:spcBef>
                <a:spcPts val="0"/>
              </a:spcBef>
              <a:spcAft>
                <a:spcPts val="0"/>
              </a:spcAft>
              <a:buSzPct val="100000"/>
              <a:buChar char="•"/>
            </a:pPr>
            <a:r>
              <a:rPr lang="en-US"/>
              <a:t>Coffee Consumption: Very minimal</a:t>
            </a:r>
            <a:endParaRPr/>
          </a:p>
          <a:p>
            <a:pPr marL="342900" lvl="0" indent="-322580" algn="l" rtl="0">
              <a:spcBef>
                <a:spcPts val="0"/>
              </a:spcBef>
              <a:spcAft>
                <a:spcPts val="0"/>
              </a:spcAft>
              <a:buSzPct val="100000"/>
              <a:buChar char="•"/>
            </a:pPr>
            <a:r>
              <a:rPr lang="en-US"/>
              <a:t>Savings Behavior: Prudent and frugal</a:t>
            </a:r>
            <a:endParaRPr/>
          </a:p>
        </p:txBody>
      </p:sp>
      <p:pic>
        <p:nvPicPr>
          <p:cNvPr id="161" name="Google Shape;161;g24d21b00ba2_0_51"/>
          <p:cNvPicPr preferRelativeResize="0"/>
          <p:nvPr/>
        </p:nvPicPr>
        <p:blipFill>
          <a:blip r:embed="rId7">
            <a:alphaModFix/>
          </a:blip>
          <a:stretch>
            <a:fillRect/>
          </a:stretch>
        </p:blipFill>
        <p:spPr>
          <a:xfrm>
            <a:off x="6858000" y="1772150"/>
            <a:ext cx="5128299" cy="2734400"/>
          </a:xfrm>
          <a:prstGeom prst="rect">
            <a:avLst/>
          </a:prstGeom>
          <a:noFill/>
          <a:ln>
            <a:noFill/>
          </a:ln>
        </p:spPr>
      </p:pic>
      <p:sp>
        <p:nvSpPr>
          <p:cNvPr id="162" name="Google Shape;162;g24d21b00ba2_0_51"/>
          <p:cNvSpPr/>
          <p:nvPr/>
        </p:nvSpPr>
        <p:spPr>
          <a:xfrm>
            <a:off x="9053162" y="3333795"/>
            <a:ext cx="649026" cy="577845"/>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24d21b00ba2_0_51"/>
          <p:cNvSpPr/>
          <p:nvPr/>
        </p:nvSpPr>
        <p:spPr>
          <a:xfrm>
            <a:off x="10715625" y="3567075"/>
            <a:ext cx="357600" cy="352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g24d21b00ba2_0_51"/>
          <p:cNvSpPr txBox="1">
            <a:spLocks noGrp="1"/>
          </p:cNvSpPr>
          <p:nvPr>
            <p:ph type="body" idx="1"/>
          </p:nvPr>
        </p:nvSpPr>
        <p:spPr>
          <a:xfrm>
            <a:off x="9256275" y="4506550"/>
            <a:ext cx="2860800" cy="2328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342900" lvl="0" indent="-349250" algn="l" rtl="0">
              <a:spcBef>
                <a:spcPts val="0"/>
              </a:spcBef>
              <a:spcAft>
                <a:spcPts val="0"/>
              </a:spcAft>
              <a:buClr>
                <a:srgbClr val="FF0000"/>
              </a:buClr>
              <a:buSzPts val="2800"/>
              <a:buChar char="•"/>
            </a:pPr>
            <a:r>
              <a:rPr lang="en-US">
                <a:solidFill>
                  <a:srgbClr val="FF0000"/>
                </a:solidFill>
              </a:rPr>
              <a:t>Ethnicity: 74% English, 8% Spanish</a:t>
            </a:r>
            <a:endParaRPr>
              <a:solidFill>
                <a:srgbClr val="0000FF"/>
              </a:solidFill>
            </a:endParaRPr>
          </a:p>
        </p:txBody>
      </p:sp>
      <p:cxnSp>
        <p:nvCxnSpPr>
          <p:cNvPr id="15" name="Straight Connector 14"/>
          <p:cNvCxnSpPr/>
          <p:nvPr/>
        </p:nvCxnSpPr>
        <p:spPr>
          <a:xfrm>
            <a:off x="982980" y="1428750"/>
            <a:ext cx="724662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350275" y="1592800"/>
            <a:ext cx="5629200"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7" name="Rectangle 16"/>
          <p:cNvSpPr/>
          <p:nvPr/>
        </p:nvSpPr>
        <p:spPr>
          <a:xfrm>
            <a:off x="1334088" y="2897114"/>
            <a:ext cx="5629200" cy="1332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8" name="Rectangle 17"/>
          <p:cNvSpPr/>
          <p:nvPr/>
        </p:nvSpPr>
        <p:spPr>
          <a:xfrm>
            <a:off x="1334086" y="4367519"/>
            <a:ext cx="7290929"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9" name="Rectangle 18"/>
          <p:cNvSpPr/>
          <p:nvPr/>
        </p:nvSpPr>
        <p:spPr>
          <a:xfrm>
            <a:off x="1334088" y="5586058"/>
            <a:ext cx="7155004" cy="1125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0" name="Rectangle 19"/>
          <p:cNvSpPr/>
          <p:nvPr/>
        </p:nvSpPr>
        <p:spPr>
          <a:xfrm>
            <a:off x="9256275" y="4884539"/>
            <a:ext cx="2730024" cy="1416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1000" fill="hold"/>
                                        <p:tgtEl>
                                          <p:spTgt spid="162"/>
                                        </p:tgtEl>
                                        <p:attrNameLst>
                                          <p:attrName>ppt_w</p:attrName>
                                        </p:attrNameLst>
                                      </p:cBhvr>
                                      <p:tavLst>
                                        <p:tav tm="0">
                                          <p:val>
                                            <p:fltVal val="0"/>
                                          </p:val>
                                        </p:tav>
                                        <p:tav tm="100000">
                                          <p:val>
                                            <p:strVal val="#ppt_w"/>
                                          </p:val>
                                        </p:tav>
                                      </p:tavLst>
                                    </p:anim>
                                    <p:anim calcmode="lin" valueType="num">
                                      <p:cBhvr>
                                        <p:cTn id="28" dur="1000" fill="hold"/>
                                        <p:tgtEl>
                                          <p:spTgt spid="162"/>
                                        </p:tgtEl>
                                        <p:attrNameLst>
                                          <p:attrName>ppt_h</p:attrName>
                                        </p:attrNameLst>
                                      </p:cBhvr>
                                      <p:tavLst>
                                        <p:tav tm="0">
                                          <p:val>
                                            <p:fltVal val="0"/>
                                          </p:val>
                                        </p:tav>
                                        <p:tav tm="100000">
                                          <p:val>
                                            <p:strVal val="#ppt_h"/>
                                          </p:val>
                                        </p:tav>
                                      </p:tavLst>
                                    </p:anim>
                                    <p:anim calcmode="lin" valueType="num">
                                      <p:cBhvr>
                                        <p:cTn id="29" dur="1000" fill="hold"/>
                                        <p:tgtEl>
                                          <p:spTgt spid="162"/>
                                        </p:tgtEl>
                                        <p:attrNameLst>
                                          <p:attrName>style.rotation</p:attrName>
                                        </p:attrNameLst>
                                      </p:cBhvr>
                                      <p:tavLst>
                                        <p:tav tm="0">
                                          <p:val>
                                            <p:fltVal val="90"/>
                                          </p:val>
                                        </p:tav>
                                        <p:tav tm="100000">
                                          <p:val>
                                            <p:fltVal val="0"/>
                                          </p:val>
                                        </p:tav>
                                      </p:tavLst>
                                    </p:anim>
                                    <p:animEffect transition="in" filter="fade">
                                      <p:cBhvr>
                                        <p:cTn id="30" dur="10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63"/>
                                        </p:tgtEl>
                                        <p:attrNameLst>
                                          <p:attrName>style.visibility</p:attrName>
                                        </p:attrNameLst>
                                      </p:cBhvr>
                                      <p:to>
                                        <p:strVal val="visible"/>
                                      </p:to>
                                    </p:set>
                                    <p:anim calcmode="lin" valueType="num">
                                      <p:cBhvr>
                                        <p:cTn id="35" dur="1000" fill="hold"/>
                                        <p:tgtEl>
                                          <p:spTgt spid="163"/>
                                        </p:tgtEl>
                                        <p:attrNameLst>
                                          <p:attrName>ppt_w</p:attrName>
                                        </p:attrNameLst>
                                      </p:cBhvr>
                                      <p:tavLst>
                                        <p:tav tm="0">
                                          <p:val>
                                            <p:fltVal val="0"/>
                                          </p:val>
                                        </p:tav>
                                        <p:tav tm="100000">
                                          <p:val>
                                            <p:strVal val="#ppt_w"/>
                                          </p:val>
                                        </p:tav>
                                      </p:tavLst>
                                    </p:anim>
                                    <p:anim calcmode="lin" valueType="num">
                                      <p:cBhvr>
                                        <p:cTn id="36" dur="1000" fill="hold"/>
                                        <p:tgtEl>
                                          <p:spTgt spid="163"/>
                                        </p:tgtEl>
                                        <p:attrNameLst>
                                          <p:attrName>ppt_h</p:attrName>
                                        </p:attrNameLst>
                                      </p:cBhvr>
                                      <p:tavLst>
                                        <p:tav tm="0">
                                          <p:val>
                                            <p:fltVal val="0"/>
                                          </p:val>
                                        </p:tav>
                                        <p:tav tm="100000">
                                          <p:val>
                                            <p:strVal val="#ppt_h"/>
                                          </p:val>
                                        </p:tav>
                                      </p:tavLst>
                                    </p:anim>
                                    <p:anim calcmode="lin" valueType="num">
                                      <p:cBhvr>
                                        <p:cTn id="37" dur="1000" fill="hold"/>
                                        <p:tgtEl>
                                          <p:spTgt spid="163"/>
                                        </p:tgtEl>
                                        <p:attrNameLst>
                                          <p:attrName>style.rotation</p:attrName>
                                        </p:attrNameLst>
                                      </p:cBhvr>
                                      <p:tavLst>
                                        <p:tav tm="0">
                                          <p:val>
                                            <p:fltVal val="90"/>
                                          </p:val>
                                        </p:tav>
                                        <p:tav tm="100000">
                                          <p:val>
                                            <p:fltVal val="0"/>
                                          </p:val>
                                        </p:tav>
                                      </p:tavLst>
                                    </p:anim>
                                    <p:animEffect transition="in" filter="fade">
                                      <p:cBhvr>
                                        <p:cTn id="38"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2" grpId="0" animBg="1"/>
      <p:bldP spid="17" grpId="0" animBg="1"/>
      <p:bldP spid="18" grpId="0" animBg="1"/>
      <p:bldP spid="19" grpId="0" animBg="1"/>
      <p:bldP spid="20"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5059</Words>
  <Application>Microsoft Office PowerPoint</Application>
  <PresentationFormat>Widescreen</PresentationFormat>
  <Paragraphs>492</Paragraphs>
  <Slides>68</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Profiling Model Owners</vt:lpstr>
      <vt:lpstr>Why People Select Different Make/ Models?</vt:lpstr>
      <vt:lpstr>Clustering/ Grouping Based on Demographics</vt:lpstr>
      <vt:lpstr>BMW X5 Model </vt:lpstr>
      <vt:lpstr>BMW X5 Model </vt:lpstr>
      <vt:lpstr>BMW X5 Model </vt:lpstr>
      <vt:lpstr>BMW X5 Model </vt:lpstr>
      <vt:lpstr>BMW X5 Model </vt:lpstr>
      <vt:lpstr>BMW X5 Model - Owner Persona</vt:lpstr>
      <vt:lpstr>GV80 Model - Genesis</vt:lpstr>
      <vt:lpstr>GV80 Model - Genesis</vt:lpstr>
      <vt:lpstr>GV80 Model - Genesis</vt:lpstr>
      <vt:lpstr>GV80 Model - Genesis</vt:lpstr>
      <vt:lpstr>GV80 Model - Genesis</vt:lpstr>
      <vt:lpstr>Genesis GV80 Model - Owner Persona</vt:lpstr>
      <vt:lpstr>Aviator Model - Lincoln</vt:lpstr>
      <vt:lpstr>Aviator Model - Lincoln</vt:lpstr>
      <vt:lpstr>Aviator Model - Lincoln</vt:lpstr>
      <vt:lpstr>Aviator Model - Lincoln</vt:lpstr>
      <vt:lpstr>Aviator Model - Lincoln</vt:lpstr>
      <vt:lpstr>Lincoln Aviator Model - Owner Persona</vt:lpstr>
      <vt:lpstr>GLE Class - Mercedes</vt:lpstr>
      <vt:lpstr>GLE Class - Mercedes</vt:lpstr>
      <vt:lpstr>GLE Class - Mercedes</vt:lpstr>
      <vt:lpstr>GLE Class - Mercedes</vt:lpstr>
      <vt:lpstr>GLE Class - Mercedes</vt:lpstr>
      <vt:lpstr>Mercedes GLE Model - Owner Persona</vt:lpstr>
      <vt:lpstr>BWM X5 Owners Persona</vt:lpstr>
      <vt:lpstr>Genesis GV80 Owners Persona</vt:lpstr>
      <vt:lpstr>Lincoln Aviator Owners Persona</vt:lpstr>
      <vt:lpstr>Mercedes GLE Owners Persona</vt:lpstr>
      <vt:lpstr>Clustering/ Grouping</vt:lpstr>
      <vt:lpstr>Similarities</vt:lpstr>
      <vt:lpstr>Conclusion – Similarities</vt:lpstr>
      <vt:lpstr>Conclusion – Implications</vt:lpstr>
      <vt:lpstr>Conclusion – Future Work</vt:lpstr>
      <vt:lpstr>Final Comments</vt:lpstr>
      <vt:lpstr>Age Group Clustering 18 – 24 Male</vt:lpstr>
      <vt:lpstr>Age Group Clustering 18 – 24 Male</vt:lpstr>
      <vt:lpstr>Age Group Clustering 18 – 24 Male</vt:lpstr>
      <vt:lpstr>Age Group Clustering 18 – 24 Male – Profile</vt:lpstr>
      <vt:lpstr>Age Group Clustering 18 – 24 Male – Profile</vt:lpstr>
      <vt:lpstr>Age Group Clustering 18 – 24 Female</vt:lpstr>
      <vt:lpstr>Age Group Clustering 18 – 24 Female</vt:lpstr>
      <vt:lpstr>Age Group Clustering 18 – 24 Female</vt:lpstr>
      <vt:lpstr>Age Group Clustering 18 – 24 Female – Profile</vt:lpstr>
      <vt:lpstr>Age Group Clustering 18 – 24 Female – Profile</vt:lpstr>
      <vt:lpstr>Age Group Clustering 25 – 34 Male</vt:lpstr>
      <vt:lpstr>Age Group Clustering 25 – 34 Male – Profile</vt:lpstr>
      <vt:lpstr>Age Group Clustering 45 – 54 Male</vt:lpstr>
      <vt:lpstr>Age Group Clustering 45 – 54 Male</vt:lpstr>
      <vt:lpstr>Age Group Clustering 45 – 54 Male – Profile</vt:lpstr>
      <vt:lpstr>Age Group Clustering 45 – 54 Female</vt:lpstr>
      <vt:lpstr>Age Group Clustering 45 – 54 Female</vt:lpstr>
      <vt:lpstr>Age Group Clustering 45 – 54 Female – Profile</vt:lpstr>
      <vt:lpstr>Age Group Clustering 55 – 64 Male</vt:lpstr>
      <vt:lpstr>Age Group Clustering 55 – 64 Male</vt:lpstr>
      <vt:lpstr>Age Group Clustering 55 – 64 Male – Profile</vt:lpstr>
      <vt:lpstr>Age Group Clustering 45 – 54 Female</vt:lpstr>
      <vt:lpstr>Age Group Clustering 45 – 54 Female</vt:lpstr>
      <vt:lpstr>Age Group Clustering 45 – 54 Female – Profile</vt:lpstr>
      <vt:lpstr>Age Group Clustering 65 – 74 Male</vt:lpstr>
      <vt:lpstr>Age Group Clustering 65 – 74 Male</vt:lpstr>
      <vt:lpstr>Age Group Clustering 45 – 54 Female – Profile</vt:lpstr>
      <vt:lpstr>Age Group Clustering 65 – 74 Female</vt:lpstr>
      <vt:lpstr>Age Group Clustering – Summary</vt:lpstr>
      <vt:lpstr>Age Group Clustering – Suggestions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Model Owners</dc:title>
  <dc:creator>Eyong Besongngem</dc:creator>
  <cp:lastModifiedBy>Rafi Ullah</cp:lastModifiedBy>
  <cp:revision>294</cp:revision>
  <dcterms:created xsi:type="dcterms:W3CDTF">2023-05-31T18:53:12Z</dcterms:created>
  <dcterms:modified xsi:type="dcterms:W3CDTF">2023-06-08T20:34:19Z</dcterms:modified>
</cp:coreProperties>
</file>